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6" r:id="rId3"/>
    <p:sldId id="267" r:id="rId4"/>
    <p:sldId id="281" r:id="rId5"/>
    <p:sldId id="283" r:id="rId6"/>
    <p:sldId id="275" r:id="rId7"/>
    <p:sldId id="264" r:id="rId8"/>
    <p:sldId id="268" r:id="rId9"/>
    <p:sldId id="269" r:id="rId10"/>
    <p:sldId id="286" r:id="rId11"/>
    <p:sldId id="278" r:id="rId12"/>
    <p:sldId id="273" r:id="rId13"/>
    <p:sldId id="270" r:id="rId14"/>
    <p:sldId id="271" r:id="rId15"/>
    <p:sldId id="272" r:id="rId16"/>
    <p:sldId id="284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FF3300"/>
    <a:srgbClr val="E1E1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2448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32F3-0230-4438-89FD-2493545BD69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ED2D-F9FF-40C2-BEB9-67E9191A80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05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14 giugno 2013			Dott.</a:t>
            </a:r>
            <a:r>
              <a:rPr lang="it-IT" baseline="0" dirty="0" smtClean="0"/>
              <a:t> Daniele Benini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0ED2D-F9FF-40C2-BEB9-67E9191A80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56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3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2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6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8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38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1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90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14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61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0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1EAD-B956-42B0-8C93-45B87B851920}" type="datetimeFigureOut">
              <a:rPr lang="it-IT" smtClean="0"/>
              <a:t>12/06/2013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CDE9-07B5-4501-884A-A40712B769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4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115616" y="126000"/>
            <a:ext cx="7056784" cy="11880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122413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La funzione del </a:t>
            </a:r>
            <a:r>
              <a:rPr lang="it-IT" b="1" dirty="0" smtClean="0">
                <a:solidFill>
                  <a:srgbClr val="C00000"/>
                </a:solidFill>
              </a:rPr>
              <a:t>sintomo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br>
              <a:rPr lang="it-IT" b="1" dirty="0" smtClean="0">
                <a:solidFill>
                  <a:srgbClr val="7030A0"/>
                </a:solidFill>
              </a:rPr>
            </a:br>
            <a:r>
              <a:rPr lang="it-IT" b="1" dirty="0" smtClean="0">
                <a:solidFill>
                  <a:srgbClr val="7030A0"/>
                </a:solidFill>
              </a:rPr>
              <a:t>nella costituzione del soggetto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7944" y="1494578"/>
            <a:ext cx="4845224" cy="4824536"/>
          </a:xfrm>
        </p:spPr>
        <p:txBody>
          <a:bodyPr>
            <a:normAutofit lnSpcReduction="10000"/>
          </a:bodyPr>
          <a:lstStyle/>
          <a:p>
            <a:pPr marL="0" lvl="8" indent="0" algn="ctr">
              <a:buNone/>
            </a:pPr>
            <a:r>
              <a:rPr lang="it-IT" b="1" dirty="0" smtClean="0"/>
              <a:t>Magritte, «</a:t>
            </a:r>
            <a:r>
              <a:rPr lang="it-IT" b="1" i="1" dirty="0" smtClean="0"/>
              <a:t>La </a:t>
            </a:r>
            <a:r>
              <a:rPr lang="it-IT" b="1" i="1" dirty="0" err="1" smtClean="0"/>
              <a:t>condition</a:t>
            </a:r>
            <a:r>
              <a:rPr lang="it-IT" b="1" i="1" dirty="0" smtClean="0"/>
              <a:t> </a:t>
            </a:r>
            <a:r>
              <a:rPr lang="it-IT" b="1" i="1" dirty="0" err="1" smtClean="0"/>
              <a:t>humaine</a:t>
            </a:r>
            <a:r>
              <a:rPr lang="it-IT" b="1" i="1" dirty="0" smtClean="0"/>
              <a:t>», (</a:t>
            </a:r>
            <a:r>
              <a:rPr lang="it-IT" b="1" dirty="0" smtClean="0"/>
              <a:t>1933)</a:t>
            </a:r>
          </a:p>
          <a:p>
            <a:pPr marL="0" lvl="8" indent="0" algn="ctr">
              <a:buNone/>
            </a:pPr>
            <a:r>
              <a:rPr lang="it-IT" dirty="0" smtClean="0">
                <a:latin typeface="Arial Rounded MT Bold" pitchFamily="34" charset="0"/>
              </a:rPr>
              <a:t>Quadro enigmatico</a:t>
            </a:r>
          </a:p>
          <a:p>
            <a:pPr marL="0" lvl="8" indent="0" algn="just">
              <a:buNone/>
            </a:pPr>
            <a:r>
              <a:rPr lang="it-IT" dirty="0" smtClean="0">
                <a:latin typeface="Arial Narrow" pitchFamily="34" charset="0"/>
              </a:rPr>
              <a:t>Che ci interroga sui rapporti </a:t>
            </a:r>
          </a:p>
          <a:p>
            <a:pPr marL="342900" lvl="8" indent="-342900" algn="just">
              <a:buFont typeface="Wingdings" pitchFamily="2" charset="2"/>
              <a:buChar char="§"/>
            </a:pPr>
            <a:r>
              <a:rPr lang="it-IT" dirty="0" smtClean="0">
                <a:latin typeface="Arial Narrow" pitchFamily="34" charset="0"/>
              </a:rPr>
              <a:t>tra rappresentazione e realtà, </a:t>
            </a:r>
          </a:p>
          <a:p>
            <a:pPr marL="342900" lvl="8" indent="-342900" algn="just">
              <a:buFont typeface="Wingdings" pitchFamily="2" charset="2"/>
              <a:buChar char="§"/>
            </a:pPr>
            <a:r>
              <a:rPr lang="it-IT" dirty="0" smtClean="0">
                <a:latin typeface="Arial Narrow" pitchFamily="34" charset="0"/>
              </a:rPr>
              <a:t>tra reale e realtà (come ce la rappresentiamo), tra il modo cioè che noi abbiamo di rappresentarci il reale ed il reale stesso, che ci sfugge sempre.</a:t>
            </a:r>
          </a:p>
          <a:p>
            <a:pPr marL="0" lvl="8" indent="0" algn="just">
              <a:buNone/>
            </a:pPr>
            <a:r>
              <a:rPr lang="it-IT" dirty="0" smtClean="0">
                <a:latin typeface="Arial Narrow" pitchFamily="34" charset="0"/>
              </a:rPr>
              <a:t>Non a caso nel tedesco di Freud si usano due termini per designare la </a:t>
            </a:r>
            <a:r>
              <a:rPr lang="it-IT" i="1" dirty="0" smtClean="0">
                <a:latin typeface="Arial Narrow" pitchFamily="34" charset="0"/>
              </a:rPr>
              <a:t>realtà</a:t>
            </a:r>
            <a:r>
              <a:rPr lang="it-IT" dirty="0" smtClean="0">
                <a:latin typeface="Arial Narrow" pitchFamily="34" charset="0"/>
              </a:rPr>
              <a:t>:</a:t>
            </a:r>
          </a:p>
          <a:p>
            <a:pPr marL="0" lvl="8" indent="0" algn="just">
              <a:buNone/>
            </a:pPr>
            <a:r>
              <a:rPr lang="it-IT" i="1" dirty="0" err="1">
                <a:solidFill>
                  <a:srgbClr val="FF3300"/>
                </a:solidFill>
                <a:latin typeface="Arial Narrow" pitchFamily="34" charset="0"/>
              </a:rPr>
              <a:t>R</a:t>
            </a:r>
            <a:r>
              <a:rPr lang="it-IT" i="1" dirty="0" err="1" smtClean="0">
                <a:solidFill>
                  <a:srgbClr val="FF3300"/>
                </a:solidFill>
                <a:latin typeface="Arial Narrow" pitchFamily="34" charset="0"/>
              </a:rPr>
              <a:t>ealit</a:t>
            </a:r>
            <a:r>
              <a:rPr lang="it-IT" i="1" dirty="0" err="1" smtClean="0">
                <a:solidFill>
                  <a:srgbClr val="FF3300"/>
                </a:solidFill>
                <a:latin typeface="Arial Narrow" pitchFamily="34" charset="0"/>
                <a:cs typeface="Lucida Sans Unicode"/>
              </a:rPr>
              <a:t>ät</a:t>
            </a:r>
            <a:r>
              <a:rPr lang="it-IT" dirty="0" smtClean="0">
                <a:solidFill>
                  <a:srgbClr val="FF3300"/>
                </a:solidFill>
                <a:latin typeface="Arial Narrow" pitchFamily="34" charset="0"/>
                <a:cs typeface="Lucida Sans Unicode"/>
              </a:rPr>
              <a:t> </a:t>
            </a:r>
            <a:r>
              <a:rPr lang="it-IT" dirty="0" smtClean="0">
                <a:latin typeface="Arial Narrow" pitchFamily="34" charset="0"/>
                <a:cs typeface="Lucida Sans Unicode"/>
              </a:rPr>
              <a:t>(realtà psichica, dal latino </a:t>
            </a:r>
            <a:r>
              <a:rPr lang="it-IT" i="1" dirty="0" smtClean="0">
                <a:latin typeface="Arial Narrow" pitchFamily="34" charset="0"/>
                <a:cs typeface="Lucida Sans Unicode"/>
              </a:rPr>
              <a:t>res</a:t>
            </a:r>
            <a:r>
              <a:rPr lang="it-IT" dirty="0" smtClean="0">
                <a:latin typeface="Arial Narrow" pitchFamily="34" charset="0"/>
                <a:cs typeface="Lucida Sans Unicode"/>
              </a:rPr>
              <a:t>) e </a:t>
            </a:r>
            <a:r>
              <a:rPr lang="it-IT" i="1" dirty="0" err="1">
                <a:solidFill>
                  <a:srgbClr val="FF3300"/>
                </a:solidFill>
                <a:latin typeface="Arial Narrow" pitchFamily="34" charset="0"/>
              </a:rPr>
              <a:t>Wirklichkeit</a:t>
            </a:r>
            <a:r>
              <a:rPr lang="it-IT" dirty="0" smtClean="0">
                <a:latin typeface="Arial Narrow" pitchFamily="34" charset="0"/>
                <a:cs typeface="Lucida Sans Unicode"/>
              </a:rPr>
              <a:t> (realtà effettuale, dall’aggettivo tedesco </a:t>
            </a:r>
            <a:r>
              <a:rPr lang="it-IT" i="1" dirty="0" err="1" smtClean="0">
                <a:latin typeface="Arial Narrow" pitchFamily="34" charset="0"/>
                <a:cs typeface="Lucida Sans Unicode"/>
              </a:rPr>
              <a:t>wirklich</a:t>
            </a:r>
            <a:r>
              <a:rPr lang="it-IT" dirty="0" smtClean="0">
                <a:latin typeface="Arial Narrow" pitchFamily="34" charset="0"/>
                <a:cs typeface="Lucida Sans Unicode"/>
              </a:rPr>
              <a:t> = reale in quanto effettivo).</a:t>
            </a:r>
          </a:p>
          <a:p>
            <a:pPr marL="0" lvl="8" indent="0" algn="just">
              <a:buNone/>
            </a:pPr>
            <a:endParaRPr lang="it-IT" sz="1200" dirty="0">
              <a:latin typeface="Arial Narrow" pitchFamily="34" charset="0"/>
            </a:endParaRPr>
          </a:p>
          <a:p>
            <a:pPr marL="0" lvl="8" indent="0" algn="just">
              <a:spcBef>
                <a:spcPts val="0"/>
              </a:spcBef>
              <a:buNone/>
            </a:pPr>
            <a:r>
              <a:rPr lang="it-IT" sz="1400" dirty="0" smtClean="0"/>
              <a:t>Lacan cita espressamente questo dipinto nel </a:t>
            </a:r>
            <a:r>
              <a:rPr lang="it-IT" sz="1400" dirty="0" err="1" smtClean="0"/>
              <a:t>sem</a:t>
            </a:r>
            <a:r>
              <a:rPr lang="it-IT" sz="1400" dirty="0" smtClean="0"/>
              <a:t> XIII,  «L’oggetto della psicoanalisi», seduta del 30 marzo 1966</a:t>
            </a:r>
            <a:r>
              <a:rPr lang="it-IT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" y="1484784"/>
            <a:ext cx="3776663" cy="47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6309322"/>
            <a:ext cx="9144000" cy="0"/>
          </a:xfrm>
          <a:prstGeom prst="line">
            <a:avLst/>
          </a:prstGeom>
          <a:ln w="1905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64046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b="1" dirty="0">
                <a:solidFill>
                  <a:srgbClr val="5A2781"/>
                </a:solidFill>
              </a:rPr>
              <a:t>giugno 2013</a:t>
            </a:r>
          </a:p>
          <a:p>
            <a:pPr algn="ctr"/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Una presa non completa: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FF3300"/>
                </a:solidFill>
              </a:rPr>
              <a:t>non tutto del soggetto è catturato nella catena significante</a:t>
            </a:r>
            <a:r>
              <a:rPr lang="it-IT" dirty="0" smtClean="0"/>
              <a:t>,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e, </a:t>
            </a:r>
            <a:r>
              <a:rPr lang="it-IT" dirty="0"/>
              <a:t>di conseguenza: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it-IT" b="1" dirty="0">
                <a:solidFill>
                  <a:srgbClr val="00B050"/>
                </a:solidFill>
              </a:rPr>
              <a:t>il fallo è la metonimia del soggetto nell’essere</a:t>
            </a:r>
            <a:endParaRPr lang="it-IT" sz="1400" dirty="0"/>
          </a:p>
          <a:p>
            <a:pPr marL="0" indent="0" algn="r">
              <a:spcAft>
                <a:spcPts val="600"/>
              </a:spcAft>
              <a:buNone/>
            </a:pPr>
            <a:r>
              <a:rPr lang="it-IT" sz="1800" dirty="0"/>
              <a:t>(Sempre I seduta </a:t>
            </a:r>
            <a:r>
              <a:rPr lang="it-IT" sz="1800" dirty="0" err="1"/>
              <a:t>sem</a:t>
            </a:r>
            <a:r>
              <a:rPr lang="it-IT" sz="1800" dirty="0"/>
              <a:t>. VI)</a:t>
            </a:r>
          </a:p>
          <a:p>
            <a:pPr marL="0" indent="0" algn="just">
              <a:buNone/>
            </a:pPr>
            <a:r>
              <a:rPr lang="it-IT" dirty="0"/>
              <a:t>Nella psicoanalisi lacaniana il fallo è il flusso vitale, ciò che anima la vita, tutto ciò che ha a che fare con </a:t>
            </a:r>
            <a:r>
              <a:rPr lang="it-IT" b="1" i="1" dirty="0">
                <a:solidFill>
                  <a:srgbClr val="FF0000"/>
                </a:solidFill>
              </a:rPr>
              <a:t>Eros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contrapposto a </a:t>
            </a:r>
            <a:r>
              <a:rPr lang="it-IT" b="1" i="1" dirty="0" err="1">
                <a:solidFill>
                  <a:srgbClr val="7030A0"/>
                </a:solidFill>
              </a:rPr>
              <a:t>Thànatos</a:t>
            </a:r>
            <a:r>
              <a:rPr lang="it-IT" dirty="0"/>
              <a:t>, </a:t>
            </a:r>
            <a:r>
              <a:rPr lang="fr-FR" dirty="0"/>
              <a:t> da </a:t>
            </a:r>
            <a:r>
              <a:rPr lang="fr-FR" dirty="0" err="1"/>
              <a:t>cui</a:t>
            </a:r>
            <a:r>
              <a:rPr lang="fr-FR" dirty="0"/>
              <a:t> </a:t>
            </a:r>
            <a:r>
              <a:rPr lang="fr-FR" dirty="0" err="1"/>
              <a:t>partono</a:t>
            </a:r>
            <a:r>
              <a:rPr lang="fr-FR" dirty="0"/>
              <a:t> le vie di </a:t>
            </a:r>
            <a:r>
              <a:rPr lang="fr-FR" dirty="0" err="1"/>
              <a:t>realizzazione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soggetto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r>
              <a:rPr lang="fr-FR" dirty="0" err="1"/>
              <a:t>Perciò</a:t>
            </a:r>
            <a:r>
              <a:rPr lang="fr-FR" dirty="0"/>
              <a:t> il </a:t>
            </a:r>
            <a:r>
              <a:rPr lang="fr-FR" dirty="0" err="1"/>
              <a:t>fallo</a:t>
            </a:r>
            <a:r>
              <a:rPr lang="fr-FR" dirty="0"/>
              <a:t> è </a:t>
            </a:r>
            <a:r>
              <a:rPr lang="fr-FR" b="1" dirty="0">
                <a:solidFill>
                  <a:srgbClr val="00B050"/>
                </a:solidFill>
              </a:rPr>
              <a:t>la </a:t>
            </a:r>
            <a:r>
              <a:rPr lang="fr-FR" b="1" dirty="0" err="1">
                <a:solidFill>
                  <a:srgbClr val="00B050"/>
                </a:solidFill>
              </a:rPr>
              <a:t>metonimia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del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soggetto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nell’essere</a:t>
            </a:r>
            <a:r>
              <a:rPr lang="fr-FR" dirty="0"/>
              <a:t>, quasi un </a:t>
            </a:r>
            <a:r>
              <a:rPr lang="fr-FR" dirty="0" err="1"/>
              <a:t>filo</a:t>
            </a:r>
            <a:r>
              <a:rPr lang="fr-FR" dirty="0"/>
              <a:t> di Arianna </a:t>
            </a:r>
            <a:r>
              <a:rPr lang="fr-FR" dirty="0" err="1"/>
              <a:t>che</a:t>
            </a:r>
            <a:r>
              <a:rPr lang="fr-FR" dirty="0"/>
              <a:t> consente al </a:t>
            </a:r>
            <a:r>
              <a:rPr lang="fr-FR" dirty="0" err="1"/>
              <a:t>soggetto</a:t>
            </a:r>
            <a:r>
              <a:rPr lang="fr-FR" dirty="0"/>
              <a:t> di </a:t>
            </a:r>
            <a:r>
              <a:rPr lang="fr-FR" dirty="0" err="1"/>
              <a:t>trovare</a:t>
            </a:r>
            <a:r>
              <a:rPr lang="fr-FR" dirty="0"/>
              <a:t> quel po’ di </a:t>
            </a:r>
            <a:r>
              <a:rPr lang="fr-FR" dirty="0" err="1"/>
              <a:t>realizzazione</a:t>
            </a:r>
            <a:r>
              <a:rPr lang="fr-FR" dirty="0"/>
              <a:t> d’</a:t>
            </a:r>
            <a:r>
              <a:rPr lang="fr-FR" dirty="0" err="1"/>
              <a:t>essere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gli</a:t>
            </a:r>
            <a:r>
              <a:rPr lang="fr-FR" dirty="0"/>
              <a:t> è </a:t>
            </a:r>
            <a:r>
              <a:rPr lang="fr-FR" dirty="0" err="1"/>
              <a:t>consentito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labirinto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sua </a:t>
            </a:r>
            <a:r>
              <a:rPr lang="fr-FR" dirty="0" err="1" smtClean="0"/>
              <a:t>vita</a:t>
            </a:r>
            <a:r>
              <a:rPr lang="fr-FR" dirty="0" smtClean="0"/>
              <a:t>.</a:t>
            </a:r>
            <a:endParaRPr lang="it-IT" dirty="0"/>
          </a:p>
          <a:p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 condizione umana, tra: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i="1" dirty="0" err="1" smtClean="0">
                <a:solidFill>
                  <a:srgbClr val="C00000"/>
                </a:solidFill>
              </a:rPr>
              <a:t>Sinn</a:t>
            </a:r>
            <a:r>
              <a:rPr lang="it-IT" b="1" dirty="0" smtClean="0">
                <a:solidFill>
                  <a:srgbClr val="C00000"/>
                </a:solidFill>
              </a:rPr>
              <a:t> e </a:t>
            </a:r>
            <a:r>
              <a:rPr lang="it-IT" b="1" i="1" dirty="0" err="1" smtClean="0">
                <a:solidFill>
                  <a:srgbClr val="C00000"/>
                </a:solidFill>
              </a:rPr>
              <a:t>Bedeutung</a:t>
            </a:r>
            <a:endParaRPr lang="it-IT" b="1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pPr marL="0" indent="0" algn="just">
              <a:buNone/>
            </a:pPr>
            <a:r>
              <a:rPr lang="it-IT" dirty="0" smtClean="0">
                <a:solidFill>
                  <a:srgbClr val="5A2781"/>
                </a:solidFill>
              </a:rPr>
              <a:t>Scritto di Lacan del maggio 1958: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rgbClr val="5A2781"/>
                </a:solidFill>
              </a:rPr>
              <a:t>Die </a:t>
            </a:r>
            <a:r>
              <a:rPr lang="it-IT" i="1" dirty="0" err="1" smtClean="0">
                <a:solidFill>
                  <a:srgbClr val="5A2781"/>
                </a:solidFill>
              </a:rPr>
              <a:t>Bedeutung</a:t>
            </a:r>
            <a:r>
              <a:rPr lang="it-IT" i="1" dirty="0" smtClean="0">
                <a:solidFill>
                  <a:srgbClr val="5A2781"/>
                </a:solidFill>
              </a:rPr>
              <a:t>  </a:t>
            </a:r>
            <a:r>
              <a:rPr lang="it-IT" i="1" dirty="0" err="1" smtClean="0">
                <a:solidFill>
                  <a:srgbClr val="5A2781"/>
                </a:solidFill>
              </a:rPr>
              <a:t>des</a:t>
            </a:r>
            <a:r>
              <a:rPr lang="it-IT" i="1" dirty="0" smtClean="0">
                <a:solidFill>
                  <a:srgbClr val="5A2781"/>
                </a:solidFill>
              </a:rPr>
              <a:t> </a:t>
            </a:r>
            <a:r>
              <a:rPr lang="it-IT" i="1" dirty="0" err="1" smtClean="0">
                <a:solidFill>
                  <a:srgbClr val="5A2781"/>
                </a:solidFill>
              </a:rPr>
              <a:t>Phallus</a:t>
            </a:r>
            <a:r>
              <a:rPr lang="it-IT" i="1" dirty="0" smtClean="0">
                <a:solidFill>
                  <a:srgbClr val="5A2781"/>
                </a:solidFill>
              </a:rPr>
              <a:t> </a:t>
            </a:r>
            <a:r>
              <a:rPr lang="it-IT" dirty="0" smtClean="0">
                <a:solidFill>
                  <a:srgbClr val="5A2781"/>
                </a:solidFill>
              </a:rPr>
              <a:t>(La significazione del fallo) </a:t>
            </a:r>
          </a:p>
          <a:p>
            <a:endParaRPr lang="it-IT" dirty="0">
              <a:solidFill>
                <a:srgbClr val="5A278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02" y="1844824"/>
            <a:ext cx="5134381" cy="2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La funzione del sintomo </a:t>
            </a:r>
            <a:b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nella costituzione del soggetto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 smtClean="0">
                <a:solidFill>
                  <a:srgbClr val="002060"/>
                </a:solidFill>
              </a:rPr>
              <a:t>Se il sintomo è ciò che diciamo, cioè interamente implicabile in questo processo di costituzione del soggetto in quanto deve realizzarsi nel luogo dell’Altro, l’implicazione della causa fa allora parte dell’avvento sintomatico.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it-IT" sz="2500" dirty="0" smtClean="0">
                <a:solidFill>
                  <a:srgbClr val="00B050"/>
                </a:solidFill>
              </a:rPr>
              <a:t>L’oggetto </a:t>
            </a:r>
            <a:r>
              <a:rPr lang="it-IT" sz="2500" b="1" i="1" dirty="0" smtClean="0">
                <a:solidFill>
                  <a:srgbClr val="C00000"/>
                </a:solidFill>
              </a:rPr>
              <a:t>a</a:t>
            </a:r>
            <a:r>
              <a:rPr lang="it-IT" sz="2500" dirty="0" smtClean="0">
                <a:solidFill>
                  <a:srgbClr val="00B050"/>
                </a:solidFill>
              </a:rPr>
              <a:t> piccolo è il resto della costituzione del soggetto nel luogo dell’Altro, in quanto esso deve costituirsi come soggetto barrato.</a:t>
            </a:r>
            <a:r>
              <a:rPr lang="it-IT" sz="2500" dirty="0"/>
              <a:t> </a:t>
            </a:r>
            <a:r>
              <a:rPr lang="it-IT" sz="1400" dirty="0" smtClean="0"/>
              <a:t>                                                                                                      (Lacan</a:t>
            </a:r>
            <a:r>
              <a:rPr lang="it-IT" sz="1400" dirty="0"/>
              <a:t>, </a:t>
            </a:r>
            <a:r>
              <a:rPr lang="it-IT" sz="1400" dirty="0" err="1"/>
              <a:t>sem</a:t>
            </a:r>
            <a:r>
              <a:rPr lang="it-IT" sz="1400" dirty="0"/>
              <a:t>. X, </a:t>
            </a:r>
            <a:r>
              <a:rPr lang="it-IT" sz="1400" i="1" dirty="0"/>
              <a:t>L’angoscia, </a:t>
            </a:r>
            <a:r>
              <a:rPr lang="it-IT" sz="1400" dirty="0"/>
              <a:t>pp. 309-310 ed.it.)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it-IT" sz="2700" dirty="0" smtClean="0">
              <a:solidFill>
                <a:srgbClr val="00B050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1763688" y="3945326"/>
            <a:ext cx="3799332" cy="2592000"/>
            <a:chOff x="2771800" y="1844824"/>
            <a:chExt cx="5699628" cy="3888432"/>
          </a:xfrm>
        </p:grpSpPr>
        <p:sp>
          <p:nvSpPr>
            <p:cNvPr id="7" name="Rettangolo 6"/>
            <p:cNvSpPr/>
            <p:nvPr/>
          </p:nvSpPr>
          <p:spPr>
            <a:xfrm>
              <a:off x="2771800" y="1844824"/>
              <a:ext cx="5616624" cy="3888432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5580112" y="2204864"/>
              <a:ext cx="0" cy="2808312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923928" y="232357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 smtClean="0">
                  <a:solidFill>
                    <a:srgbClr val="002060"/>
                  </a:solidFill>
                </a:rPr>
                <a:t>A</a:t>
              </a:r>
              <a:endParaRPr lang="it-IT" sz="3600" dirty="0">
                <a:solidFill>
                  <a:srgbClr val="00206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804248" y="2323572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923928" y="3285854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804248" y="328585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 smtClean="0">
                  <a:solidFill>
                    <a:srgbClr val="002060"/>
                  </a:solidFill>
                </a:rPr>
                <a:t>A</a:t>
              </a:r>
              <a:endParaRPr lang="it-IT" sz="3600" dirty="0">
                <a:solidFill>
                  <a:srgbClr val="00206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923928" y="4149080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 smtClean="0">
                  <a:solidFill>
                    <a:srgbClr val="002060"/>
                  </a:solidFill>
                </a:rPr>
                <a:t>a</a:t>
              </a:r>
              <a:endParaRPr lang="it-IT" sz="3600" dirty="0">
                <a:solidFill>
                  <a:srgbClr val="00206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771800" y="5048914"/>
              <a:ext cx="2808312" cy="5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2060"/>
                  </a:solidFill>
                </a:rPr>
                <a:t>Lato dell’Altro</a:t>
              </a:r>
              <a:endParaRPr lang="it-IT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663116" y="5048914"/>
              <a:ext cx="2808312" cy="5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2060"/>
                  </a:solidFill>
                </a:rPr>
                <a:t>Lato del soggetto</a:t>
              </a:r>
              <a:endParaRPr lang="it-IT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Connettore 1 15"/>
            <p:cNvCxnSpPr>
              <a:cxnSpLocks noChangeAspect="1"/>
            </p:cNvCxnSpPr>
            <p:nvPr/>
          </p:nvCxnSpPr>
          <p:spPr>
            <a:xfrm flipH="1">
              <a:off x="6819048" y="3557059"/>
              <a:ext cx="648072" cy="475008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>
              <a:cxnSpLocks noChangeAspect="1"/>
            </p:cNvCxnSpPr>
            <p:nvPr/>
          </p:nvCxnSpPr>
          <p:spPr>
            <a:xfrm flipH="1">
              <a:off x="3844384" y="3546013"/>
              <a:ext cx="663141" cy="486054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5652120" y="5637229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Primo schema della divisione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2° punto: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disagio nella civiltà </a:t>
            </a:r>
            <a:b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disagio del soggetto 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25193"/>
            <a:ext cx="8229600" cy="46561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3600" dirty="0" smtClean="0"/>
              <a:t>Tesi principale de </a:t>
            </a:r>
            <a:r>
              <a:rPr lang="it-IT" sz="3600" i="1" dirty="0" smtClean="0"/>
              <a:t>Il disagio nella civiltà </a:t>
            </a:r>
            <a:r>
              <a:rPr lang="it-IT" sz="3600" dirty="0" smtClean="0"/>
              <a:t>(non «della»: </a:t>
            </a:r>
            <a:r>
              <a:rPr lang="it-IT" sz="3600" b="1" i="1" dirty="0" err="1">
                <a:solidFill>
                  <a:srgbClr val="FF0000"/>
                </a:solidFill>
              </a:rPr>
              <a:t>Unbehagen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it-IT" sz="3600" b="1" i="1" u="sng" dirty="0">
                <a:solidFill>
                  <a:srgbClr val="FF0000"/>
                </a:solidFill>
              </a:rPr>
              <a:t>in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</a:rPr>
              <a:t>der</a:t>
            </a:r>
            <a:r>
              <a:rPr lang="it-IT" sz="3600" b="1" i="1" dirty="0">
                <a:solidFill>
                  <a:srgbClr val="FF0000"/>
                </a:solidFill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Kultur</a:t>
            </a:r>
            <a:r>
              <a:rPr lang="it-IT" sz="3600" b="1" dirty="0" smtClean="0"/>
              <a:t>), Freud, 1929:</a:t>
            </a: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3600" dirty="0" smtClean="0"/>
              <a:t>Quale scopo si prefiggono gli uomini nella loro vita, che cosa si attendono da essa?</a:t>
            </a: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Risposta: </a:t>
            </a:r>
            <a:r>
              <a:rPr lang="it-IT" sz="3600" b="1" dirty="0" smtClean="0">
                <a:solidFill>
                  <a:srgbClr val="FF0000"/>
                </a:solidFill>
              </a:rPr>
              <a:t>La felicità! </a:t>
            </a:r>
            <a:r>
              <a:rPr lang="it-IT" sz="3600" dirty="0" smtClean="0">
                <a:solidFill>
                  <a:srgbClr val="FF0000"/>
                </a:solidFill>
              </a:rPr>
              <a:t>Essi vogliono diventare e restare felici.</a:t>
            </a:r>
          </a:p>
          <a:p>
            <a:pPr marL="0" indent="0" algn="just">
              <a:buNone/>
            </a:pPr>
            <a:endParaRPr lang="it-IT" sz="18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it-IT" sz="3600" b="1" dirty="0" smtClean="0">
                <a:solidFill>
                  <a:srgbClr val="7030A0"/>
                </a:solidFill>
              </a:rPr>
              <a:t>Ma non possono.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it-IT" sz="18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it-IT" sz="3600" dirty="0" smtClean="0"/>
              <a:t>Nel piano della Creazione non è incluso l’intento che l’uomo sia felice. La felicità è il soddisfacimento di bisogni fortemente compressi e per lo più – quando si realizza – è un fenomeno episodico.</a:t>
            </a:r>
            <a:endParaRPr lang="it-IT" dirty="0" smtClean="0"/>
          </a:p>
          <a:p>
            <a:pPr marL="0" indent="0" algn="r">
              <a:buNone/>
            </a:pPr>
            <a:r>
              <a:rPr lang="it-IT" sz="2300" dirty="0" smtClean="0"/>
              <a:t>(Freud, Il Disagio della civiltà, Bollati, Opere, vol. X, p. 568.)</a:t>
            </a:r>
            <a:endParaRPr lang="it-IT" sz="4000" dirty="0" smtClean="0"/>
          </a:p>
          <a:p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Felicità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latin typeface="Lucida Sans Unicode"/>
                <a:cs typeface="Lucida Sans Unicode"/>
              </a:rPr>
              <a:t>≅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godimento della Cosa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b="1" dirty="0" smtClean="0">
                <a:solidFill>
                  <a:schemeClr val="accent3">
                    <a:lumMod val="50000"/>
                  </a:schemeClr>
                </a:solidFill>
              </a:rPr>
              <a:t>strutturalmente impossibile, come il reale del soggetto</a:t>
            </a:r>
            <a:endParaRPr lang="it-IT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C00000"/>
                </a:solidFill>
              </a:rPr>
              <a:t>Perciò </a:t>
            </a:r>
            <a:r>
              <a:rPr lang="it-IT" b="1" dirty="0" smtClean="0">
                <a:solidFill>
                  <a:srgbClr val="C00000"/>
                </a:solidFill>
              </a:rPr>
              <a:t>psicoanalizzare</a:t>
            </a:r>
            <a:r>
              <a:rPr lang="it-IT" dirty="0" smtClean="0">
                <a:solidFill>
                  <a:srgbClr val="C00000"/>
                </a:solidFill>
              </a:rPr>
              <a:t> è una delle tre professioni impossibili (le altre due: </a:t>
            </a:r>
            <a:r>
              <a:rPr lang="it-IT" b="1" dirty="0" smtClean="0">
                <a:solidFill>
                  <a:srgbClr val="C00000"/>
                </a:solidFill>
              </a:rPr>
              <a:t>educare</a:t>
            </a:r>
            <a:r>
              <a:rPr lang="it-IT" dirty="0" smtClean="0">
                <a:solidFill>
                  <a:srgbClr val="C00000"/>
                </a:solidFill>
              </a:rPr>
              <a:t> e </a:t>
            </a:r>
            <a:r>
              <a:rPr lang="it-IT" b="1" dirty="0" smtClean="0">
                <a:solidFill>
                  <a:srgbClr val="C00000"/>
                </a:solidFill>
              </a:rPr>
              <a:t>governare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</a:p>
          <a:p>
            <a:pPr marL="0" indent="0" algn="just">
              <a:buNone/>
            </a:pPr>
            <a:endParaRPr lang="it-IT" sz="16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C00000"/>
                </a:solidFill>
              </a:rPr>
              <a:t>Perché hanno a che fare con il reale del soggetto il quale reale, in quanto tale, non si soddisfa del semplice adattamento alla realtà, ma tende sempre oltre, al di là.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C000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71462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3° punto: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vie di realizzazione del soggetto?</a:t>
            </a:r>
            <a:b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vita quotidiana - nella cura analitica?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1"/>
            <a:ext cx="4498982" cy="35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adM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00400" cy="3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782" y="-99392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Per non concludere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08720"/>
            <a:ext cx="577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0102" y="486916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Si </a:t>
            </a:r>
            <a:r>
              <a:rPr lang="it-IT" sz="28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conclude la conferenza, </a:t>
            </a:r>
            <a:r>
              <a:rPr lang="it-IT" sz="28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ma </a:t>
            </a:r>
            <a:r>
              <a:rPr lang="it-IT" sz="28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resta aperta la questione sull'essere, centrale per cogliere qualcosa della condizione </a:t>
            </a:r>
            <a:r>
              <a:rPr lang="it-IT" sz="28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umana.</a:t>
            </a:r>
            <a:endParaRPr lang="it-IT" sz="28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5949280"/>
            <a:ext cx="612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rgbClr val="C00000"/>
                </a:solidFill>
                <a:latin typeface="Mufferaw" pitchFamily="66" charset="0"/>
              </a:rPr>
              <a:t>Grazie per l’attenzione!</a:t>
            </a:r>
            <a:endParaRPr lang="it-IT" sz="2800" dirty="0">
              <a:solidFill>
                <a:srgbClr val="C00000"/>
              </a:solidFill>
              <a:latin typeface="Mufferaw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Questo tema sarà sviluppato </a:t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in tre punti: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742950" indent="-742950" algn="just">
              <a:spcAft>
                <a:spcPts val="1200"/>
              </a:spcAft>
              <a:buFont typeface="+mj-lt"/>
              <a:buAutoNum type="arabicParenR"/>
            </a:pP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due versanti del sintomo ed il loro annodamento;</a:t>
            </a:r>
          </a:p>
          <a:p>
            <a:pPr marL="742950" indent="-742950" algn="just">
              <a:spcAft>
                <a:spcPts val="1200"/>
              </a:spcAft>
              <a:buFont typeface="+mj-lt"/>
              <a:buAutoNum type="arabicParenR"/>
            </a:pP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Il disagio nella civiltà come disagio del soggetto;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it-IT" sz="4000" b="1" dirty="0" smtClean="0">
                <a:solidFill>
                  <a:srgbClr val="002060"/>
                </a:solidFill>
              </a:rPr>
              <a:t>Le vie di realizzazione (sempre parziali) del soggetto</a:t>
            </a:r>
            <a:r>
              <a:rPr lang="it-IT" b="1" dirty="0" smtClean="0">
                <a:solidFill>
                  <a:srgbClr val="002060"/>
                </a:solidFill>
              </a:rPr>
              <a:t>.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C00000"/>
                </a:solidFill>
              </a:rPr>
              <a:t>1° </a:t>
            </a:r>
            <a:r>
              <a:rPr lang="it-IT" b="1" dirty="0">
                <a:solidFill>
                  <a:srgbClr val="C00000"/>
                </a:solidFill>
              </a:rPr>
              <a:t>punto: </a:t>
            </a:r>
            <a:r>
              <a:rPr lang="it-IT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versanti del sintomo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40347" cy="3211857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76367" y="1844824"/>
            <a:ext cx="4254624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3800" b="1" dirty="0" smtClean="0">
                <a:solidFill>
                  <a:srgbClr val="002060"/>
                </a:solidFill>
              </a:rPr>
              <a:t>Magritte, «La </a:t>
            </a:r>
            <a:r>
              <a:rPr lang="it-IT" sz="3800" b="1" dirty="0" err="1" smtClean="0">
                <a:solidFill>
                  <a:srgbClr val="002060"/>
                </a:solidFill>
              </a:rPr>
              <a:t>voix</a:t>
            </a:r>
            <a:r>
              <a:rPr lang="it-IT" sz="3800" b="1" dirty="0" smtClean="0">
                <a:solidFill>
                  <a:srgbClr val="002060"/>
                </a:solidFill>
              </a:rPr>
              <a:t> </a:t>
            </a:r>
            <a:r>
              <a:rPr lang="it-IT" sz="3800" b="1" dirty="0" err="1" smtClean="0">
                <a:solidFill>
                  <a:srgbClr val="002060"/>
                </a:solidFill>
              </a:rPr>
              <a:t>du</a:t>
            </a:r>
            <a:r>
              <a:rPr lang="it-IT" sz="3800" b="1" dirty="0" smtClean="0">
                <a:solidFill>
                  <a:srgbClr val="002060"/>
                </a:solidFill>
              </a:rPr>
              <a:t> </a:t>
            </a:r>
            <a:r>
              <a:rPr lang="it-IT" sz="3800" b="1" dirty="0" err="1" smtClean="0">
                <a:solidFill>
                  <a:srgbClr val="002060"/>
                </a:solidFill>
              </a:rPr>
              <a:t>silence</a:t>
            </a:r>
            <a:r>
              <a:rPr lang="it-IT" sz="3800" b="1" dirty="0" smtClean="0">
                <a:solidFill>
                  <a:srgbClr val="002060"/>
                </a:solidFill>
              </a:rPr>
              <a:t>», (1928)</a:t>
            </a:r>
          </a:p>
          <a:p>
            <a:endParaRPr lang="it-IT" sz="3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3800" b="1" dirty="0" smtClean="0">
                <a:solidFill>
                  <a:srgbClr val="002060"/>
                </a:solidFill>
              </a:rPr>
              <a:t>Dipinto che illustra bene, a mio avviso, i due versanti del sintomo:</a:t>
            </a:r>
          </a:p>
          <a:p>
            <a:pPr algn="just"/>
            <a:endParaRPr lang="it-IT" sz="3800" b="1" dirty="0">
              <a:solidFill>
                <a:srgbClr val="002060"/>
              </a:solidFill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it-IT" sz="3800" b="1" dirty="0" smtClean="0">
                <a:solidFill>
                  <a:srgbClr val="002060"/>
                </a:solidFill>
              </a:rPr>
              <a:t>quello a destra visibile, decifrabile, a cui si riesce ad attribuire un senso;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3800" b="1" dirty="0" smtClean="0">
                <a:solidFill>
                  <a:srgbClr val="002060"/>
                </a:solidFill>
              </a:rPr>
              <a:t>quello a sinistra che mostra bene, nel buio impenetrabile, la opacità dell’altro versante del sintomo, quello del godimento che troppo spesso lo si sperimenta solo nella sua negatività.  </a:t>
            </a:r>
            <a:endParaRPr lang="it-IT" sz="38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72011" y="1196752"/>
            <a:ext cx="259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senso/metafora</a:t>
            </a:r>
            <a:endParaRPr lang="it-IT" sz="28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3928" y="11967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 </a:t>
            </a:r>
            <a:r>
              <a:rPr lang="it-IT" sz="2800" b="1" dirty="0">
                <a:solidFill>
                  <a:srgbClr val="FF0000"/>
                </a:solidFill>
              </a:rPr>
              <a:t>godimento/metonimia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784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>Ma cosa si intende per godimento</a:t>
            </a:r>
            <a:br>
              <a:rPr lang="it-IT" sz="4000" b="1" dirty="0" smtClean="0">
                <a:solidFill>
                  <a:schemeClr val="accent1"/>
                </a:solidFill>
              </a:rPr>
            </a:br>
            <a:r>
              <a:rPr lang="it-IT" sz="4000" b="1" dirty="0" smtClean="0">
                <a:solidFill>
                  <a:schemeClr val="accent1"/>
                </a:solidFill>
              </a:rPr>
              <a:t>nella psicoanalisi lacaniana?</a:t>
            </a:r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Il godimento è ciò che manca per struttura (è il godimento del padre dell’orda di Freud nel testo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Totem e tabù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, in Lacan appartiene al registro del reale;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8003" y="37170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chemeClr val="accent1"/>
                </a:solidFill>
              </a:rPr>
              <a:t>perciò è necessario che venga proibito, interdetto, altrimenti il soggetto nella sua vita cercherà i limiti non ricevuti nel rapporto educativo; in Lacan appartiene al registro del simbolico</a:t>
            </a:r>
            <a:r>
              <a:rPr lang="it-IT" sz="3200" b="1" dirty="0" smtClean="0">
                <a:solidFill>
                  <a:schemeClr val="accent1"/>
                </a:solidFill>
              </a:rPr>
              <a:t>.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Campo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del godimento</a:t>
            </a: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come campo centrale o campo lacaniano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1238" y="13860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Cercare</a:t>
            </a:r>
            <a:r>
              <a:rPr lang="it-IT" dirty="0" smtClean="0">
                <a:solidFill>
                  <a:srgbClr val="5A2781"/>
                </a:solidFill>
              </a:rPr>
              <a:t>, dal tardo latino </a:t>
            </a:r>
            <a:r>
              <a:rPr lang="it-IT" i="1" dirty="0" err="1" smtClean="0">
                <a:solidFill>
                  <a:srgbClr val="5A2781"/>
                </a:solidFill>
              </a:rPr>
              <a:t>circare</a:t>
            </a:r>
            <a:endParaRPr lang="it-IT" i="1" dirty="0">
              <a:solidFill>
                <a:srgbClr val="5A278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750" y="2060848"/>
            <a:ext cx="3767218" cy="2376264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500" dirty="0" smtClean="0">
                <a:solidFill>
                  <a:srgbClr val="5A2781"/>
                </a:solidFill>
              </a:rPr>
              <a:t>Perché è ciò di cui il soggetto è continuamente alla ricerca, come tentativo di soddisfazione delle proprie pulsioni (sempre parziali)</a:t>
            </a:r>
            <a:endParaRPr lang="it-IT" sz="2500" dirty="0">
              <a:solidFill>
                <a:srgbClr val="5A278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4113783" cy="999802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5A2781"/>
                </a:solidFill>
              </a:rPr>
              <a:t>La pulsione tende sempre ad andare al di là del principio di piacere, oltre la realtà</a:t>
            </a:r>
            <a:endParaRPr lang="it-IT" sz="2000" dirty="0">
              <a:solidFill>
                <a:srgbClr val="5A278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95883"/>
            <a:ext cx="4041775" cy="35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o 18"/>
          <p:cNvGrpSpPr/>
          <p:nvPr/>
        </p:nvGrpSpPr>
        <p:grpSpPr>
          <a:xfrm>
            <a:off x="1488858" y="4702754"/>
            <a:ext cx="1656184" cy="1584176"/>
            <a:chOff x="1259632" y="4797152"/>
            <a:chExt cx="1656184" cy="1584176"/>
          </a:xfrm>
        </p:grpSpPr>
        <p:grpSp>
          <p:nvGrpSpPr>
            <p:cNvPr id="17" name="Gruppo 16"/>
            <p:cNvGrpSpPr/>
            <p:nvPr/>
          </p:nvGrpSpPr>
          <p:grpSpPr>
            <a:xfrm>
              <a:off x="1259632" y="4797152"/>
              <a:ext cx="1656184" cy="1584176"/>
              <a:chOff x="535596" y="5003531"/>
              <a:chExt cx="1296288" cy="1305789"/>
            </a:xfrm>
          </p:grpSpPr>
          <p:sp>
            <p:nvSpPr>
              <p:cNvPr id="13" name="Arco 12"/>
              <p:cNvSpPr/>
              <p:nvPr/>
            </p:nvSpPr>
            <p:spPr>
              <a:xfrm>
                <a:off x="535740" y="5013176"/>
                <a:ext cx="1296000" cy="1296144"/>
              </a:xfrm>
              <a:prstGeom prst="arc">
                <a:avLst>
                  <a:gd name="adj1" fmla="val 21563669"/>
                  <a:gd name="adj2" fmla="val 5640991"/>
                </a:avLst>
              </a:prstGeom>
              <a:ln w="25400">
                <a:solidFill>
                  <a:srgbClr val="5A278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5A2781"/>
                  </a:solidFill>
                </a:endParaRPr>
              </a:p>
            </p:txBody>
          </p:sp>
          <p:sp>
            <p:nvSpPr>
              <p:cNvPr id="14" name="Arco 13"/>
              <p:cNvSpPr/>
              <p:nvPr/>
            </p:nvSpPr>
            <p:spPr>
              <a:xfrm rot="10800000">
                <a:off x="535596" y="5010890"/>
                <a:ext cx="1296000" cy="1296144"/>
              </a:xfrm>
              <a:prstGeom prst="arc">
                <a:avLst>
                  <a:gd name="adj1" fmla="val 21563669"/>
                  <a:gd name="adj2" fmla="val 5640991"/>
                </a:avLst>
              </a:prstGeom>
              <a:ln w="25400">
                <a:solidFill>
                  <a:srgbClr val="5A278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5A2781"/>
                  </a:solidFill>
                </a:endParaRPr>
              </a:p>
            </p:txBody>
          </p:sp>
          <p:sp>
            <p:nvSpPr>
              <p:cNvPr id="15" name="Arco 14"/>
              <p:cNvSpPr/>
              <p:nvPr/>
            </p:nvSpPr>
            <p:spPr>
              <a:xfrm rot="16200000">
                <a:off x="535812" y="5003459"/>
                <a:ext cx="1296000" cy="1296144"/>
              </a:xfrm>
              <a:prstGeom prst="arc">
                <a:avLst>
                  <a:gd name="adj1" fmla="val 21563669"/>
                  <a:gd name="adj2" fmla="val 5640991"/>
                </a:avLst>
              </a:prstGeom>
              <a:ln w="25400">
                <a:solidFill>
                  <a:srgbClr val="5A278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5A2781"/>
                  </a:solidFill>
                </a:endParaRPr>
              </a:p>
            </p:txBody>
          </p:sp>
          <p:sp>
            <p:nvSpPr>
              <p:cNvPr id="16" name="Arco 15"/>
              <p:cNvSpPr/>
              <p:nvPr/>
            </p:nvSpPr>
            <p:spPr>
              <a:xfrm rot="5400000">
                <a:off x="535668" y="5013104"/>
                <a:ext cx="1296000" cy="1296144"/>
              </a:xfrm>
              <a:prstGeom prst="arc">
                <a:avLst>
                  <a:gd name="adj1" fmla="val 21563669"/>
                  <a:gd name="adj2" fmla="val 5640991"/>
                </a:avLst>
              </a:prstGeom>
              <a:ln w="25400">
                <a:solidFill>
                  <a:srgbClr val="5A278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5A2781"/>
                  </a:solidFill>
                </a:endParaRPr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1763688" y="4797152"/>
              <a:ext cx="7200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0" b="1" dirty="0" smtClean="0">
                  <a:solidFill>
                    <a:srgbClr val="5A2781"/>
                  </a:solidFill>
                  <a:latin typeface="Edwardian Script ITC" pitchFamily="66" charset="0"/>
                </a:rPr>
                <a:t>a</a:t>
              </a:r>
              <a:endParaRPr lang="it-IT" sz="8000" b="1" dirty="0">
                <a:solidFill>
                  <a:srgbClr val="5A2781"/>
                </a:solidFill>
                <a:latin typeface="Edwardian Script ITC" pitchFamily="66" charset="0"/>
              </a:endParaRPr>
            </a:p>
          </p:txBody>
        </p:sp>
      </p:grpSp>
      <p:cxnSp>
        <p:nvCxnSpPr>
          <p:cNvPr id="20" name="Connettore 1 1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7200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I due versanti del sintomo, </a:t>
            </a:r>
            <a:b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metafora e godimento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000" y="980728"/>
            <a:ext cx="4356000" cy="381642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070C0"/>
                </a:solidFill>
              </a:rPr>
              <a:t>1° versante: 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quello </a:t>
            </a:r>
            <a:r>
              <a:rPr lang="it-IT" sz="2400" b="1" u="sng" dirty="0" smtClean="0">
                <a:solidFill>
                  <a:srgbClr val="0070C0"/>
                </a:solidFill>
              </a:rPr>
              <a:t>METAFORICO</a:t>
            </a:r>
          </a:p>
          <a:p>
            <a:pPr marL="0" indent="0" algn="just">
              <a:buNone/>
            </a:pPr>
            <a:r>
              <a:rPr lang="it-IT" sz="1750" b="1" dirty="0" smtClean="0">
                <a:solidFill>
                  <a:srgbClr val="0070C0"/>
                </a:solidFill>
              </a:rPr>
              <a:t>(Lezione </a:t>
            </a:r>
            <a:r>
              <a:rPr lang="it-IT" sz="1750" b="1" dirty="0">
                <a:solidFill>
                  <a:srgbClr val="0070C0"/>
                </a:solidFill>
              </a:rPr>
              <a:t>XVII di Freud Introduzione alla psicoanalisi: </a:t>
            </a:r>
            <a:r>
              <a:rPr lang="it-IT" sz="1750" b="1" i="1" dirty="0" err="1">
                <a:solidFill>
                  <a:srgbClr val="0070C0"/>
                </a:solidFill>
              </a:rPr>
              <a:t>Der</a:t>
            </a:r>
            <a:r>
              <a:rPr lang="it-IT" sz="1750" b="1" i="1" dirty="0">
                <a:solidFill>
                  <a:srgbClr val="0070C0"/>
                </a:solidFill>
              </a:rPr>
              <a:t> </a:t>
            </a:r>
            <a:r>
              <a:rPr lang="it-IT" sz="1750" b="1" i="1" dirty="0" err="1">
                <a:solidFill>
                  <a:srgbClr val="0070C0"/>
                </a:solidFill>
              </a:rPr>
              <a:t>Sinn</a:t>
            </a:r>
            <a:r>
              <a:rPr lang="it-IT" sz="1750" b="1" i="1" dirty="0">
                <a:solidFill>
                  <a:srgbClr val="0070C0"/>
                </a:solidFill>
              </a:rPr>
              <a:t> </a:t>
            </a:r>
            <a:r>
              <a:rPr lang="it-IT" sz="1750" b="1" i="1" dirty="0" err="1">
                <a:solidFill>
                  <a:srgbClr val="0070C0"/>
                </a:solidFill>
              </a:rPr>
              <a:t>der</a:t>
            </a:r>
            <a:r>
              <a:rPr lang="it-IT" sz="1750" b="1" i="1" dirty="0">
                <a:solidFill>
                  <a:srgbClr val="0070C0"/>
                </a:solidFill>
              </a:rPr>
              <a:t> </a:t>
            </a:r>
            <a:r>
              <a:rPr lang="it-IT" sz="1750" b="1" i="1" dirty="0" err="1">
                <a:solidFill>
                  <a:srgbClr val="0070C0"/>
                </a:solidFill>
              </a:rPr>
              <a:t>Symptome</a:t>
            </a:r>
            <a:r>
              <a:rPr lang="it-IT" sz="1750" b="1" i="1" dirty="0">
                <a:solidFill>
                  <a:srgbClr val="0070C0"/>
                </a:solidFill>
              </a:rPr>
              <a:t> [il senso del sintomo</a:t>
            </a:r>
            <a:r>
              <a:rPr lang="it-IT" sz="1750" b="1" i="1" dirty="0" smtClean="0">
                <a:solidFill>
                  <a:srgbClr val="0070C0"/>
                </a:solidFill>
              </a:rPr>
              <a:t>]</a:t>
            </a:r>
            <a:r>
              <a:rPr lang="it-IT" sz="1750" b="1" dirty="0" smtClean="0">
                <a:solidFill>
                  <a:srgbClr val="0070C0"/>
                </a:solidFill>
              </a:rPr>
              <a:t>).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it-IT" sz="2400" b="1" dirty="0" smtClean="0">
                <a:solidFill>
                  <a:srgbClr val="0070C0"/>
                </a:solidFill>
              </a:rPr>
              <a:t>Il sintomo è metafora</a:t>
            </a:r>
            <a:endParaRPr lang="it-IT" sz="2000" b="1" u="sng" dirty="0">
              <a:solidFill>
                <a:srgbClr val="0070C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it-IT" sz="1750" b="1" dirty="0">
                <a:solidFill>
                  <a:srgbClr val="0070C0"/>
                </a:solidFill>
              </a:rPr>
              <a:t>[Lacan, </a:t>
            </a:r>
            <a:r>
              <a:rPr lang="it-IT" sz="1750" b="1" dirty="0" err="1">
                <a:solidFill>
                  <a:srgbClr val="0070C0"/>
                </a:solidFill>
              </a:rPr>
              <a:t>sem</a:t>
            </a:r>
            <a:r>
              <a:rPr lang="it-IT" sz="1750" b="1" dirty="0">
                <a:solidFill>
                  <a:srgbClr val="0070C0"/>
                </a:solidFill>
              </a:rPr>
              <a:t>. IV, p. 143 seduta del 23-1-57 (tra </a:t>
            </a:r>
            <a:r>
              <a:rPr lang="it-IT" sz="1750" b="1" dirty="0" smtClean="0">
                <a:solidFill>
                  <a:srgbClr val="0070C0"/>
                </a:solidFill>
              </a:rPr>
              <a:t>altri)]</a:t>
            </a:r>
            <a:endParaRPr lang="it-IT" sz="175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sz="1800" b="1" i="1" dirty="0" smtClean="0">
                <a:solidFill>
                  <a:srgbClr val="C00000"/>
                </a:solidFill>
              </a:rPr>
              <a:t>Sintomo </a:t>
            </a:r>
            <a:r>
              <a:rPr lang="it-IT" sz="1800" b="1" i="1" dirty="0">
                <a:solidFill>
                  <a:srgbClr val="C00000"/>
                </a:solidFill>
              </a:rPr>
              <a:t>(in francese </a:t>
            </a:r>
            <a:r>
              <a:rPr lang="it-IT" sz="1800" b="1" i="1" dirty="0" err="1">
                <a:solidFill>
                  <a:srgbClr val="C00000"/>
                </a:solidFill>
              </a:rPr>
              <a:t>sympt</a:t>
            </a:r>
            <a:r>
              <a:rPr lang="en-US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ôme</a:t>
            </a:r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sun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pìptein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significa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accadere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insieme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ovvero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coincidenza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5504" y="980728"/>
            <a:ext cx="4356000" cy="3816424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2</a:t>
            </a:r>
            <a:r>
              <a:rPr lang="it-IT" sz="2400" b="1" dirty="0">
                <a:solidFill>
                  <a:srgbClr val="C00000"/>
                </a:solidFill>
              </a:rPr>
              <a:t>° versante: 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quello </a:t>
            </a:r>
            <a:r>
              <a:rPr lang="it-IT" sz="2400" b="1" u="sng" dirty="0" smtClean="0">
                <a:solidFill>
                  <a:srgbClr val="C00000"/>
                </a:solidFill>
              </a:rPr>
              <a:t>METONIMICO</a:t>
            </a:r>
            <a:endParaRPr lang="it-IT" sz="2400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1750" b="1" dirty="0" smtClean="0">
                <a:solidFill>
                  <a:srgbClr val="C00000"/>
                </a:solidFill>
              </a:rPr>
              <a:t>(Lezione </a:t>
            </a:r>
            <a:r>
              <a:rPr lang="it-IT" sz="1750" b="1" dirty="0">
                <a:solidFill>
                  <a:srgbClr val="C00000"/>
                </a:solidFill>
              </a:rPr>
              <a:t>XXIII di Freud, Introduzione alla </a:t>
            </a:r>
            <a:r>
              <a:rPr lang="it-IT" sz="1750" b="1" dirty="0" smtClean="0">
                <a:solidFill>
                  <a:srgbClr val="C00000"/>
                </a:solidFill>
              </a:rPr>
              <a:t>psicoanalisi: </a:t>
            </a:r>
            <a:r>
              <a:rPr lang="it-IT" sz="1750" b="1" i="1" dirty="0" smtClean="0">
                <a:solidFill>
                  <a:srgbClr val="C00000"/>
                </a:solidFill>
              </a:rPr>
              <a:t>Die </a:t>
            </a:r>
            <a:r>
              <a:rPr lang="it-IT" sz="1750" b="1" i="1" dirty="0" err="1" smtClean="0">
                <a:solidFill>
                  <a:srgbClr val="C00000"/>
                </a:solidFill>
              </a:rPr>
              <a:t>Wege</a:t>
            </a:r>
            <a:r>
              <a:rPr lang="it-IT" sz="1750" b="1" i="1" dirty="0">
                <a:solidFill>
                  <a:srgbClr val="C00000"/>
                </a:solidFill>
              </a:rPr>
              <a:t> </a:t>
            </a:r>
            <a:r>
              <a:rPr lang="it-IT" sz="1750" b="1" i="1" dirty="0" err="1" smtClean="0">
                <a:solidFill>
                  <a:srgbClr val="C00000"/>
                </a:solidFill>
              </a:rPr>
              <a:t>der</a:t>
            </a:r>
            <a:r>
              <a:rPr lang="it-IT" sz="1750" b="1" i="1" dirty="0" smtClean="0">
                <a:solidFill>
                  <a:srgbClr val="C00000"/>
                </a:solidFill>
              </a:rPr>
              <a:t> </a:t>
            </a:r>
            <a:r>
              <a:rPr lang="it-IT" sz="1750" b="1" i="1" dirty="0" err="1">
                <a:solidFill>
                  <a:srgbClr val="C00000"/>
                </a:solidFill>
              </a:rPr>
              <a:t>Symptombildung</a:t>
            </a:r>
            <a:r>
              <a:rPr lang="it-IT" sz="1750" b="1" i="1" dirty="0">
                <a:solidFill>
                  <a:srgbClr val="C00000"/>
                </a:solidFill>
              </a:rPr>
              <a:t> </a:t>
            </a:r>
            <a:r>
              <a:rPr lang="it-IT" sz="1750" b="1" dirty="0" smtClean="0">
                <a:solidFill>
                  <a:srgbClr val="C00000"/>
                </a:solidFill>
              </a:rPr>
              <a:t>[</a:t>
            </a:r>
            <a:r>
              <a:rPr lang="it-IT" sz="1750" b="1" i="1" dirty="0">
                <a:solidFill>
                  <a:srgbClr val="C00000"/>
                </a:solidFill>
              </a:rPr>
              <a:t>le vie di formazione dei sintomi</a:t>
            </a:r>
            <a:r>
              <a:rPr lang="it-IT" sz="1750" b="1" dirty="0" smtClean="0">
                <a:solidFill>
                  <a:srgbClr val="C00000"/>
                </a:solidFill>
              </a:rPr>
              <a:t>]).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Il sintomo è godimento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it-IT" sz="1750" b="1" dirty="0" smtClean="0">
                <a:solidFill>
                  <a:srgbClr val="C00000"/>
                </a:solidFill>
              </a:rPr>
              <a:t>[Lacan, </a:t>
            </a:r>
            <a:r>
              <a:rPr lang="it-IT" sz="1750" b="1" dirty="0" err="1" smtClean="0">
                <a:solidFill>
                  <a:srgbClr val="C00000"/>
                </a:solidFill>
              </a:rPr>
              <a:t>sem</a:t>
            </a:r>
            <a:r>
              <a:rPr lang="it-IT" sz="1750" b="1" dirty="0" smtClean="0">
                <a:solidFill>
                  <a:srgbClr val="C00000"/>
                </a:solidFill>
              </a:rPr>
              <a:t> XIII, seduta 20-4-1966]</a:t>
            </a:r>
          </a:p>
          <a:p>
            <a:pPr marL="0" indent="0" algn="just">
              <a:buNone/>
            </a:pPr>
            <a:r>
              <a:rPr lang="en-US" sz="175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Originariamente</a:t>
            </a:r>
            <a:r>
              <a:rPr lang="en-US" sz="175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(come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precisa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dizionario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etimologico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lingua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francese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50" b="1" dirty="0">
                <a:solidFill>
                  <a:srgbClr val="0070C0"/>
                </a:solidFill>
                <a:latin typeface="Times New Roman" pitchFamily="18" charset="0"/>
              </a:rPr>
              <a:t>Bloch-</a:t>
            </a:r>
            <a:r>
              <a:rPr lang="it-IT" sz="1750" b="1" dirty="0" err="1">
                <a:solidFill>
                  <a:srgbClr val="0070C0"/>
                </a:solidFill>
                <a:latin typeface="Times New Roman" pitchFamily="18" charset="0"/>
              </a:rPr>
              <a:t>Wartburg</a:t>
            </a:r>
            <a:r>
              <a:rPr lang="it-IT" sz="1750" b="1" dirty="0">
                <a:solidFill>
                  <a:srgbClr val="0070C0"/>
                </a:solidFill>
                <a:latin typeface="Times New Roman" pitchFamily="18" charset="0"/>
              </a:rPr>
              <a:t>)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termine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veniva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scritto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5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sinthome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175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sun-</a:t>
            </a:r>
            <a:r>
              <a:rPr lang="en-US" sz="175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tìthemi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ovvero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mettere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insieme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tenere</a:t>
            </a:r>
            <a:r>
              <a:rPr lang="en-US" sz="17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insieme</a:t>
            </a:r>
            <a:r>
              <a:rPr lang="en-US" sz="175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17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67" y="4860000"/>
            <a:ext cx="2127866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Il sintomo è una metafora,</a:t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come la metafora paterna: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176" y="3662102"/>
            <a:ext cx="8651304" cy="271922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it-IT" sz="2400" dirty="0" smtClean="0"/>
              <a:t>La scintilla creatrice della metafora non scaturisce dal fatto che sono messe in presenza due immagini, cioè due significanti ugualmente attualizzati. Essa scaturisce fra due significanti uno dei quali si è sostituito all’altro prendendone il posto nella catena significante, mentre il significante occultato rimane presente per la sua connessione metonimica col resto della catena.</a:t>
            </a:r>
          </a:p>
          <a:p>
            <a:pPr marL="0" indent="0" algn="r">
              <a:buNone/>
            </a:pPr>
            <a:r>
              <a:rPr lang="it-IT" sz="1800" dirty="0" smtClean="0"/>
              <a:t>(Lacan, Scritti, vol. I, pp. 501-2)   </a:t>
            </a:r>
            <a:endParaRPr lang="it-IT" sz="1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517186" y="1899672"/>
            <a:ext cx="8059770" cy="1762429"/>
            <a:chOff x="517186" y="1899672"/>
            <a:chExt cx="8059770" cy="1762429"/>
          </a:xfrm>
        </p:grpSpPr>
        <p:sp>
          <p:nvSpPr>
            <p:cNvPr id="5" name="Rettangolo 4"/>
            <p:cNvSpPr/>
            <p:nvPr/>
          </p:nvSpPr>
          <p:spPr>
            <a:xfrm>
              <a:off x="1547664" y="1899672"/>
              <a:ext cx="6120680" cy="152932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5000"/>
              </a:schemeClr>
            </a:solidFill>
            <a:ln>
              <a:solidFill>
                <a:schemeClr val="accent4">
                  <a:lumMod val="75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" name="Gruppo 17"/>
            <p:cNvGrpSpPr>
              <a:grpSpLocks noChangeAspect="1"/>
            </p:cNvGrpSpPr>
            <p:nvPr/>
          </p:nvGrpSpPr>
          <p:grpSpPr>
            <a:xfrm>
              <a:off x="517186" y="1980683"/>
              <a:ext cx="8059770" cy="1681418"/>
              <a:chOff x="1331640" y="1971094"/>
              <a:chExt cx="5604290" cy="117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CasellaDiTesto 3"/>
                  <p:cNvSpPr txBox="1"/>
                  <p:nvPr/>
                </p:nvSpPr>
                <p:spPr>
                  <a:xfrm>
                    <a:off x="1331640" y="1988840"/>
                    <a:ext cx="5604290" cy="11561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it-IT" sz="4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4800" b="0" i="1" smtClean="0">
                                <a:latin typeface="Cambria Math"/>
                              </a:rPr>
                              <m:t>𝑁𝑑𝑃</m:t>
                            </m:r>
                          </m:num>
                          <m:den>
                            <m:r>
                              <a:rPr lang="it-IT" sz="4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𝑫𝑴</m:t>
                            </m:r>
                          </m:den>
                        </m:f>
                      </m:oMath>
                    </a14:m>
                    <a:r>
                      <a:rPr lang="it-IT" sz="48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it-IT" sz="4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it-IT" sz="4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it-IT" sz="4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4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𝑫𝑴</m:t>
                            </m:r>
                          </m:num>
                          <m:den>
                            <m:r>
                              <a:rPr lang="it-IT" sz="48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it-IT" sz="48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?</m:t>
                            </m:r>
                          </m:den>
                        </m:f>
                      </m:oMath>
                    </a14:m>
                    <a:r>
                      <a:rPr lang="it-IT" sz="48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it-IT" sz="3600" i="1" dirty="0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it-IT" sz="3600" b="0" i="1" dirty="0" smtClean="0">
                            <a:latin typeface="Cambria Math"/>
                            <a:ea typeface="Cambria Math"/>
                          </a:rPr>
                          <m:t>𝑁𝑑𝑃</m:t>
                        </m:r>
                        <m:r>
                          <a:rPr lang="it-IT" sz="3600" b="0" i="1" dirty="0" smtClean="0">
                            <a:latin typeface="Cambria Math"/>
                            <a:ea typeface="Cambria Math"/>
                          </a:rPr>
                          <m:t> 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3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36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3600" b="0" i="1" dirty="0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it-IT" sz="3600" b="0" i="1" dirty="0" smtClean="0">
                                    <a:latin typeface="Cambria Math"/>
                                    <a:ea typeface="Cambria Math"/>
                                  </a:rPr>
                                  <m:t>𝐹𝑎𝑙𝑙𝑜</m:t>
                                </m:r>
                              </m:den>
                            </m:f>
                          </m:e>
                        </m:d>
                      </m:oMath>
                    </a14:m>
                    <a:endParaRPr lang="it-IT" sz="5400" dirty="0"/>
                  </a:p>
                </p:txBody>
              </p:sp>
            </mc:Choice>
            <mc:Fallback xmlns="">
              <p:sp>
                <p:nvSpPr>
                  <p:cNvPr id="4" name="CasellaDiTesto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640" y="1988840"/>
                    <a:ext cx="5604290" cy="115615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Connettore 1 7"/>
              <p:cNvCxnSpPr/>
              <p:nvPr/>
            </p:nvCxnSpPr>
            <p:spPr>
              <a:xfrm flipH="1">
                <a:off x="3249857" y="1971094"/>
                <a:ext cx="679133" cy="3901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ttore 1 9"/>
            <p:cNvCxnSpPr/>
            <p:nvPr/>
          </p:nvCxnSpPr>
          <p:spPr>
            <a:xfrm flipH="1">
              <a:off x="1835696" y="2664336"/>
              <a:ext cx="976690" cy="558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Connettore 1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187624" y="5652000"/>
            <a:ext cx="6696744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893116" y="3258000"/>
            <a:ext cx="3170364" cy="908278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714481" y="2088000"/>
            <a:ext cx="3631484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700808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None/>
                </a:pPr>
                <a:r>
                  <a:rPr lang="fr-FR" baseline="30000" dirty="0" smtClean="0">
                    <a:solidFill>
                      <a:srgbClr val="002060"/>
                    </a:solidFill>
                  </a:rPr>
                  <a:t>La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catena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è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fatta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di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significanti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:</a:t>
                </a:r>
                <a:endParaRPr lang="it-IT" baseline="30000" dirty="0">
                  <a:solidFill>
                    <a:srgbClr val="00206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baseline="30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i="1" baseline="62000" dirty="0">
                    <a:solidFill>
                      <a:srgbClr val="002060"/>
                    </a:solidFill>
                    <a:latin typeface="Cambria Math"/>
                    <a:ea typeface="Cambria Math"/>
                  </a:rPr>
                  <a:t>ecc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fr-FR" sz="1600" baseline="300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fr-FR" baseline="30000" dirty="0" smtClean="0">
                    <a:solidFill>
                      <a:srgbClr val="002060"/>
                    </a:solidFill>
                  </a:rPr>
                  <a:t>I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quali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significanti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producono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t</a:t>
                </a:r>
                <a:r>
                  <a:rPr lang="fr-FR" baseline="30000" dirty="0" err="1" smtClean="0">
                    <a:solidFill>
                      <a:srgbClr val="002060"/>
                    </a:solidFill>
                  </a:rPr>
                  <a:t>al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 volta </a:t>
                </a:r>
                <a:r>
                  <a:rPr lang="fr-FR" baseline="30000" dirty="0" err="1" smtClean="0">
                    <a:solidFill>
                      <a:srgbClr val="002060"/>
                    </a:solidFill>
                  </a:rPr>
                  <a:t>effetti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 di </a:t>
                </a:r>
                <a:r>
                  <a:rPr lang="fr-FR" baseline="30000" dirty="0" err="1" smtClean="0">
                    <a:solidFill>
                      <a:srgbClr val="002060"/>
                    </a:solidFill>
                  </a:rPr>
                  <a:t>senso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:</a:t>
                </a:r>
                <a:endParaRPr lang="fr-FR" baseline="30000" dirty="0">
                  <a:solidFill>
                    <a:srgbClr val="00206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baseline="300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 baseline="300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it-IT" i="1" baseline="300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 baseline="30000">
                          <a:solidFill>
                            <a:srgbClr val="002060"/>
                          </a:solidFill>
                          <a:latin typeface="Cambria Math"/>
                        </a:rPr>
                        <m:t>→</m:t>
                      </m:r>
                      <m:r>
                        <a:rPr lang="it-IT" b="0" i="1" baseline="30000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 </m:t>
                      </m:r>
                      <m:r>
                        <a:rPr lang="it-IT" b="0" i="1" baseline="3000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 </m:t>
                      </m:r>
                      <m:sSub>
                        <m:sSubPr>
                          <m:ctrlPr>
                            <a:rPr lang="it-IT" b="0" i="1" baseline="30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baseline="30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it-IT" b="0" i="1" baseline="30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it-IT" b="0" i="1" baseline="3000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          </m:t>
                      </m:r>
                    </m:oMath>
                  </m:oMathPara>
                </a14:m>
                <a:endParaRPr lang="it-IT" i="1" baseline="10000" dirty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fr-FR" sz="2400" baseline="30000" dirty="0" smtClean="0">
                  <a:solidFill>
                    <a:srgbClr val="002060"/>
                  </a:solidFill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fr-FR" baseline="30000" dirty="0" err="1" smtClean="0">
                    <a:solidFill>
                      <a:srgbClr val="002060"/>
                    </a:solidFill>
                  </a:rPr>
                  <a:t>Senza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mai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però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poter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raggiungere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il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Senso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(l’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oggetto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del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desiderio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, l’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essere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del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soggetto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)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che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non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può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essere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rappresentato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da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nessun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preso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singolarmente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, ma solo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rinviato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di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significante</a:t>
                </a:r>
                <a:r>
                  <a:rPr lang="fr-FR" baseline="30000" dirty="0">
                    <a:solidFill>
                      <a:srgbClr val="002060"/>
                    </a:solidFill>
                  </a:rPr>
                  <a:t> in </a:t>
                </a:r>
                <a:r>
                  <a:rPr lang="fr-FR" baseline="30000" dirty="0" err="1">
                    <a:solidFill>
                      <a:srgbClr val="002060"/>
                    </a:solidFill>
                  </a:rPr>
                  <a:t>significante</a:t>
                </a:r>
                <a:r>
                  <a:rPr lang="fr-FR" baseline="30000" dirty="0" smtClean="0">
                    <a:solidFill>
                      <a:srgbClr val="002060"/>
                    </a:solidFill>
                  </a:rPr>
                  <a:t>:</a:t>
                </a:r>
                <a:endParaRPr lang="it-IT" i="1" baseline="30000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it-IT" b="0" i="1" baseline="5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it-IT" b="0" i="1" baseline="5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i="1" baseline="2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a:rPr lang="it-IT" i="1" baseline="1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𝑒𝑠𝑠𝑒𝑟𝑒</m:t>
                        </m:r>
                      </m:e>
                    </m:d>
                    <m:r>
                      <a:rPr lang="it-IT" b="0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it-IT" b="0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it-IT" i="1" baseline="500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it-IT" i="1" baseline="5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i="1" baseline="2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a:rPr lang="it-IT" i="1" baseline="1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𝑒𝑠𝑠𝑒𝑟𝑒</m:t>
                        </m:r>
                      </m:e>
                    </m:d>
                    <m:r>
                      <a:rPr lang="it-IT" i="1" baseline="3000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baseline="300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baseline="3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i="1" baseline="300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it-IT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baseline="300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baseline="300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baseline="60000" dirty="0" smtClean="0">
                    <a:solidFill>
                      <a:srgbClr val="002060"/>
                    </a:solidFill>
                  </a:rPr>
                  <a:t> ecc</a:t>
                </a:r>
                <a:endParaRPr lang="fr-FR" baseline="6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700808"/>
                <a:ext cx="8229600" cy="4997152"/>
              </a:xfrm>
              <a:blipFill rotWithShape="1">
                <a:blip r:embed="rId2"/>
                <a:stretch>
                  <a:fillRect l="-815" t="-3780" r="-9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1080120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</a:rPr>
              <a:t>Quindi </a:t>
            </a:r>
            <a:r>
              <a:rPr lang="it-IT" sz="2800" b="1" u="sng" dirty="0" smtClean="0">
                <a:solidFill>
                  <a:schemeClr val="accent4">
                    <a:lumMod val="75000"/>
                  </a:schemeClr>
                </a:solidFill>
              </a:rPr>
              <a:t>metafora</a:t>
            </a:r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</a:rPr>
              <a:t> (1° versante del sintomo) e </a:t>
            </a:r>
            <a:r>
              <a:rPr lang="it-IT" sz="2800" b="1" u="sng" dirty="0" smtClean="0">
                <a:solidFill>
                  <a:schemeClr val="accent4">
                    <a:lumMod val="75000"/>
                  </a:schemeClr>
                </a:solidFill>
              </a:rPr>
              <a:t>metonimia</a:t>
            </a:r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</a:rPr>
              <a:t> (2° versante) vanno </a:t>
            </a:r>
            <a:r>
              <a:rPr lang="it-IT" sz="2800" b="1" dirty="0" err="1" smtClean="0">
                <a:solidFill>
                  <a:schemeClr val="accent4">
                    <a:lumMod val="75000"/>
                  </a:schemeClr>
                </a:solidFill>
              </a:rPr>
              <a:t>com</a:t>
            </a:r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</a:rPr>
              <a:t>-presi insieme, nel loro annodamento:</a:t>
            </a:r>
            <a:endParaRPr lang="it-IT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99487" y="3255788"/>
            <a:ext cx="562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it-IT" sz="2200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it-IT" sz="2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04477" y="3255787"/>
            <a:ext cx="562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it-IT" sz="2200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it-IT" sz="2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885189" y="3717032"/>
            <a:ext cx="3780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404480" y="3717032"/>
            <a:ext cx="3780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911960" y="3471232"/>
            <a:ext cx="56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French Script MT" pitchFamily="66" charset="0"/>
                <a:ea typeface="Cambria Math" pitchFamily="18" charset="0"/>
              </a:rPr>
              <a:t>s</a:t>
            </a:r>
            <a:r>
              <a:rPr lang="it-IT" sz="2400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it-IT" sz="20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04478" y="3427322"/>
            <a:ext cx="56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  <a:latin typeface="French Script MT" pitchFamily="66" charset="0"/>
                <a:ea typeface="Cambria Math" pitchFamily="18" charset="0"/>
              </a:rPr>
              <a:t>s</a:t>
            </a:r>
            <a:r>
              <a:rPr lang="it-IT" sz="2400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it-IT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4" grpId="0" animBg="1"/>
      <p:bldP spid="7" grpId="0"/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4219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Questa è la condizione umana</a:t>
            </a:r>
            <a:r>
              <a:rPr lang="it-IT" sz="3200" dirty="0" smtClean="0"/>
              <a:t>,</a:t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0070C0"/>
                </a:solidFill>
              </a:rPr>
              <a:t>ovvero la presa dell’essere umano 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 smtClean="0">
                <a:solidFill>
                  <a:srgbClr val="0070C0"/>
                </a:solidFill>
              </a:rPr>
              <a:t>nella catena significante, nel linguaggio 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16592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it-IT" sz="2800" dirty="0" smtClean="0"/>
              <a:t>Perciò Lacan dice nella prima seduta del </a:t>
            </a:r>
            <a:r>
              <a:rPr lang="it-IT" sz="2800" dirty="0" err="1" smtClean="0"/>
              <a:t>sem</a:t>
            </a:r>
            <a:r>
              <a:rPr lang="it-IT" sz="2800" dirty="0" smtClean="0"/>
              <a:t>. VI: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it-IT" b="1" i="1" dirty="0" smtClean="0">
                <a:solidFill>
                  <a:srgbClr val="00B050"/>
                </a:solidFill>
              </a:rPr>
              <a:t>il desiderio è la metonimia dell’essere nel soggetto</a:t>
            </a:r>
            <a:endParaRPr lang="it-IT" i="1" dirty="0" smtClean="0"/>
          </a:p>
          <a:p>
            <a:pPr marL="0" indent="0" algn="just">
              <a:buNone/>
            </a:pPr>
            <a:r>
              <a:rPr lang="it-IT" sz="2800" dirty="0" smtClean="0"/>
              <a:t>ovvero: il soggetto si costituisce come essere parlante nel linguaggio, nel luogo dell’Altro e costituendosi - come soggetto barrato (S) - perde il proprio essere che da quel momento cercherà di recuperare (senza mai potervi riuscire, perlomeno non del tutto). Si può anche dire «L’unità perduta di se stesso».</a:t>
            </a:r>
          </a:p>
        </p:txBody>
      </p:sp>
      <p:cxnSp>
        <p:nvCxnSpPr>
          <p:cNvPr id="5" name="Connettore 1 4"/>
          <p:cNvCxnSpPr/>
          <p:nvPr/>
        </p:nvCxnSpPr>
        <p:spPr>
          <a:xfrm flipH="1">
            <a:off x="3023848" y="4608000"/>
            <a:ext cx="18000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12700" cmpd="sng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5A2781"/>
                </a:solidFill>
              </a:rPr>
              <a:t>Dott. Daniele Benini                                                                                      14 </a:t>
            </a:r>
            <a:r>
              <a:rPr lang="it-IT" sz="1400" b="1" dirty="0">
                <a:solidFill>
                  <a:srgbClr val="5A2781"/>
                </a:solidFill>
              </a:rPr>
              <a:t>giugno </a:t>
            </a:r>
            <a:r>
              <a:rPr lang="it-IT" sz="1400" b="1" dirty="0" smtClean="0">
                <a:solidFill>
                  <a:srgbClr val="5A2781"/>
                </a:solidFill>
              </a:rPr>
              <a:t>2013</a:t>
            </a:r>
            <a:endParaRPr lang="it-IT" sz="1400" b="1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1375</Words>
  <Application>Microsoft Office PowerPoint</Application>
  <PresentationFormat>Presentazione su schermo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La funzione del sintomo  nella costituzione del soggetto</vt:lpstr>
      <vt:lpstr>Questo tema sarà sviluppato  in tre punti:</vt:lpstr>
      <vt:lpstr>1° punto: I due versanti del sintomo</vt:lpstr>
      <vt:lpstr>Ma cosa si intende per godimento nella psicoanalisi lacaniana?</vt:lpstr>
      <vt:lpstr>Campo del godimento come campo centrale o campo lacaniano</vt:lpstr>
      <vt:lpstr>I due versanti del sintomo,  metafora e godimento</vt:lpstr>
      <vt:lpstr>Il sintomo è una metafora, come la metafora paterna:</vt:lpstr>
      <vt:lpstr>Quindi metafora (1° versante del sintomo) e metonimia (2° versante) vanno com-presi insieme, nel loro annodamento:</vt:lpstr>
      <vt:lpstr>Questa è la condizione umana, ovvero la presa dell’essere umano  nella catena significante, nel linguaggio </vt:lpstr>
      <vt:lpstr>Una presa non completa: non tutto del soggetto è catturato nella catena significante, </vt:lpstr>
      <vt:lpstr>La condizione umana, tra: Sinn e Bedeutung</vt:lpstr>
      <vt:lpstr>La funzione del sintomo  nella costituzione del soggetto</vt:lpstr>
      <vt:lpstr>2° punto: Il disagio nella civiltà  come disagio del soggetto </vt:lpstr>
      <vt:lpstr>Felicità ≅ godimento della Cosa strutturalmente impossibile, come il reale del soggetto</vt:lpstr>
      <vt:lpstr>3° punto: Quali vie di realizzazione del soggetto? Nella vita quotidiana - nella cura analitica?</vt:lpstr>
      <vt:lpstr>Per non concludere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Bart Simpson</dc:creator>
  <cp:lastModifiedBy>Bart Simpson</cp:lastModifiedBy>
  <cp:revision>133</cp:revision>
  <cp:lastPrinted>2013-06-12T10:21:05Z</cp:lastPrinted>
  <dcterms:created xsi:type="dcterms:W3CDTF">2013-05-08T09:48:44Z</dcterms:created>
  <dcterms:modified xsi:type="dcterms:W3CDTF">2013-06-12T21:31:47Z</dcterms:modified>
</cp:coreProperties>
</file>