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76" r:id="rId6"/>
    <p:sldId id="260" r:id="rId7"/>
    <p:sldId id="261" r:id="rId8"/>
    <p:sldId id="262" r:id="rId9"/>
    <p:sldId id="263" r:id="rId10"/>
    <p:sldId id="280" r:id="rId11"/>
    <p:sldId id="264" r:id="rId12"/>
    <p:sldId id="279" r:id="rId13"/>
  </p:sldIdLst>
  <p:sldSz cx="9144000" cy="6858000" type="screen4x3"/>
  <p:notesSz cx="6797675" cy="9926638"/>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6600CC"/>
    <a:srgbClr val="CC0099"/>
    <a:srgbClr val="800080"/>
    <a:srgbClr val="660066"/>
    <a:srgbClr val="660033"/>
    <a:srgbClr val="B40000"/>
    <a:srgbClr val="FFFFCC"/>
    <a:srgbClr val="FFFF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878" y="-6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293" cy="496169"/>
          </a:xfrm>
          <a:prstGeom prst="rect">
            <a:avLst/>
          </a:prstGeom>
        </p:spPr>
        <p:txBody>
          <a:bodyPr vert="horz" lIns="91440" tIns="45720" rIns="91440" bIns="45720" rtlCol="0"/>
          <a:lstStyle>
            <a:lvl1pPr algn="l">
              <a:defRPr sz="1200" smtClean="0"/>
            </a:lvl1pPr>
          </a:lstStyle>
          <a:p>
            <a:pPr>
              <a:defRPr/>
            </a:pPr>
            <a:endParaRPr lang="it-IT"/>
          </a:p>
        </p:txBody>
      </p:sp>
      <p:sp>
        <p:nvSpPr>
          <p:cNvPr id="3" name="Segnaposto data 2"/>
          <p:cNvSpPr>
            <a:spLocks noGrp="1"/>
          </p:cNvSpPr>
          <p:nvPr>
            <p:ph type="dt" idx="1"/>
          </p:nvPr>
        </p:nvSpPr>
        <p:spPr>
          <a:xfrm>
            <a:off x="3850815" y="0"/>
            <a:ext cx="2945293" cy="496169"/>
          </a:xfrm>
          <a:prstGeom prst="rect">
            <a:avLst/>
          </a:prstGeom>
        </p:spPr>
        <p:txBody>
          <a:bodyPr vert="horz" lIns="91440" tIns="45720" rIns="91440" bIns="45720" rtlCol="0"/>
          <a:lstStyle>
            <a:lvl1pPr algn="r">
              <a:defRPr sz="1200" smtClean="0"/>
            </a:lvl1pPr>
          </a:lstStyle>
          <a:p>
            <a:pPr>
              <a:defRPr/>
            </a:pPr>
            <a:fld id="{237316DD-2836-4BEB-A3D6-6B668078F511}" type="datetimeFigureOut">
              <a:rPr lang="it-IT"/>
              <a:pPr>
                <a:defRPr/>
              </a:pPr>
              <a:t>16/03/2012</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79924" y="4714417"/>
            <a:ext cx="5437827" cy="4467151"/>
          </a:xfrm>
          <a:prstGeom prst="rect">
            <a:avLst/>
          </a:prstGeom>
        </p:spPr>
        <p:txBody>
          <a:bodyPr vert="horz" lIns="91440" tIns="45720" rIns="91440" bIns="45720"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9428833"/>
            <a:ext cx="2945293" cy="496169"/>
          </a:xfrm>
          <a:prstGeom prst="rect">
            <a:avLst/>
          </a:prstGeom>
        </p:spPr>
        <p:txBody>
          <a:bodyPr vert="horz" lIns="91440" tIns="45720" rIns="91440" bIns="45720" rtlCol="0" anchor="b"/>
          <a:lstStyle>
            <a:lvl1pPr algn="l">
              <a:defRPr sz="1200" smtClean="0"/>
            </a:lvl1pPr>
          </a:lstStyle>
          <a:p>
            <a:pPr>
              <a:defRPr/>
            </a:pPr>
            <a:endParaRPr lang="it-IT"/>
          </a:p>
        </p:txBody>
      </p:sp>
      <p:sp>
        <p:nvSpPr>
          <p:cNvPr id="7" name="Segnaposto numero diapositiva 6"/>
          <p:cNvSpPr>
            <a:spLocks noGrp="1"/>
          </p:cNvSpPr>
          <p:nvPr>
            <p:ph type="sldNum" sz="quarter" idx="5"/>
          </p:nvPr>
        </p:nvSpPr>
        <p:spPr>
          <a:xfrm>
            <a:off x="3850815" y="9428833"/>
            <a:ext cx="2945293" cy="496169"/>
          </a:xfrm>
          <a:prstGeom prst="rect">
            <a:avLst/>
          </a:prstGeom>
        </p:spPr>
        <p:txBody>
          <a:bodyPr vert="horz" lIns="91440" tIns="45720" rIns="91440" bIns="45720" rtlCol="0" anchor="b"/>
          <a:lstStyle>
            <a:lvl1pPr algn="r">
              <a:defRPr sz="1200" smtClean="0"/>
            </a:lvl1pPr>
          </a:lstStyle>
          <a:p>
            <a:pPr>
              <a:defRPr/>
            </a:pPr>
            <a:fld id="{A4C57679-BEB6-4AF6-B938-36238BC25A1D}" type="slidenum">
              <a:rPr lang="it-IT"/>
              <a:pPr>
                <a:defRPr/>
              </a:pPr>
              <a:t>‹N›</a:t>
            </a:fld>
            <a:endParaRPr lang="it-IT"/>
          </a:p>
        </p:txBody>
      </p:sp>
    </p:spTree>
    <p:extLst>
      <p:ext uri="{BB962C8B-B14F-4D97-AF65-F5344CB8AC3E}">
        <p14:creationId xmlns:p14="http://schemas.microsoft.com/office/powerpoint/2010/main" val="277598297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t-IT" smtClean="0"/>
          </a:p>
        </p:txBody>
      </p:sp>
      <p:sp>
        <p:nvSpPr>
          <p:cNvPr id="1434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A06F3C-2D1F-46D6-9337-A7B65149925B}" type="slidenum">
              <a:rPr lang="it-IT"/>
              <a:pPr eaLnBrk="1" hangingPunct="1"/>
              <a:t>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4C57679-BEB6-4AF6-B938-36238BC25A1D}" type="slidenum">
              <a:rPr lang="it-IT" smtClean="0"/>
              <a:pPr>
                <a:defRPr/>
              </a:pPr>
              <a:t>7</a:t>
            </a:fld>
            <a:endParaRPr lang="it-IT"/>
          </a:p>
        </p:txBody>
      </p:sp>
    </p:spTree>
    <p:extLst>
      <p:ext uri="{BB962C8B-B14F-4D97-AF65-F5344CB8AC3E}">
        <p14:creationId xmlns:p14="http://schemas.microsoft.com/office/powerpoint/2010/main" val="703356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r>
              <a:rPr lang="it-IT"/>
              <a:t>16/03/2012</a:t>
            </a:r>
          </a:p>
        </p:txBody>
      </p:sp>
      <p:sp>
        <p:nvSpPr>
          <p:cNvPr id="5" name="Rectangle 5"/>
          <p:cNvSpPr>
            <a:spLocks noGrp="1" noChangeArrowheads="1"/>
          </p:cNvSpPr>
          <p:nvPr>
            <p:ph type="ftr" sz="quarter" idx="11"/>
          </p:nvPr>
        </p:nvSpPr>
        <p:spPr>
          <a:ln/>
        </p:spPr>
        <p:txBody>
          <a:bodyPr/>
          <a:lstStyle>
            <a:lvl1pPr>
              <a:defRPr/>
            </a:lvl1pPr>
          </a:lstStyle>
          <a:p>
            <a:pPr>
              <a:defRPr/>
            </a:pPr>
            <a:r>
              <a:rPr lang="it-IT"/>
              <a:t>Dott. Daniele Benini</a:t>
            </a:r>
          </a:p>
        </p:txBody>
      </p:sp>
      <p:sp>
        <p:nvSpPr>
          <p:cNvPr id="6" name="Rectangle 6"/>
          <p:cNvSpPr>
            <a:spLocks noGrp="1" noChangeArrowheads="1"/>
          </p:cNvSpPr>
          <p:nvPr>
            <p:ph type="sldNum" sz="quarter" idx="12"/>
          </p:nvPr>
        </p:nvSpPr>
        <p:spPr>
          <a:ln/>
        </p:spPr>
        <p:txBody>
          <a:bodyPr/>
          <a:lstStyle>
            <a:lvl1pPr>
              <a:defRPr/>
            </a:lvl1pPr>
          </a:lstStyle>
          <a:p>
            <a:pPr>
              <a:defRPr/>
            </a:pPr>
            <a:fld id="{17995BC3-E52E-4B47-AFC1-E2F97AD8B5AA}" type="slidenum">
              <a:rPr lang="it-IT"/>
              <a:pPr>
                <a:defRPr/>
              </a:pPr>
              <a:t>‹N›</a:t>
            </a:fld>
            <a:endParaRPr lang="it-IT"/>
          </a:p>
        </p:txBody>
      </p:sp>
    </p:spTree>
    <p:extLst>
      <p:ext uri="{BB962C8B-B14F-4D97-AF65-F5344CB8AC3E}">
        <p14:creationId xmlns:p14="http://schemas.microsoft.com/office/powerpoint/2010/main" val="214351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r>
              <a:rPr lang="it-IT"/>
              <a:t>16/03/2012</a:t>
            </a:r>
          </a:p>
        </p:txBody>
      </p:sp>
      <p:sp>
        <p:nvSpPr>
          <p:cNvPr id="5" name="Rectangle 5"/>
          <p:cNvSpPr>
            <a:spLocks noGrp="1" noChangeArrowheads="1"/>
          </p:cNvSpPr>
          <p:nvPr>
            <p:ph type="ftr" sz="quarter" idx="11"/>
          </p:nvPr>
        </p:nvSpPr>
        <p:spPr>
          <a:ln/>
        </p:spPr>
        <p:txBody>
          <a:bodyPr/>
          <a:lstStyle>
            <a:lvl1pPr>
              <a:defRPr/>
            </a:lvl1pPr>
          </a:lstStyle>
          <a:p>
            <a:pPr>
              <a:defRPr/>
            </a:pPr>
            <a:r>
              <a:rPr lang="it-IT"/>
              <a:t>Dott. Daniele Benini</a:t>
            </a:r>
          </a:p>
        </p:txBody>
      </p:sp>
      <p:sp>
        <p:nvSpPr>
          <p:cNvPr id="6" name="Rectangle 6"/>
          <p:cNvSpPr>
            <a:spLocks noGrp="1" noChangeArrowheads="1"/>
          </p:cNvSpPr>
          <p:nvPr>
            <p:ph type="sldNum" sz="quarter" idx="12"/>
          </p:nvPr>
        </p:nvSpPr>
        <p:spPr>
          <a:ln/>
        </p:spPr>
        <p:txBody>
          <a:bodyPr/>
          <a:lstStyle>
            <a:lvl1pPr>
              <a:defRPr/>
            </a:lvl1pPr>
          </a:lstStyle>
          <a:p>
            <a:pPr>
              <a:defRPr/>
            </a:pPr>
            <a:fld id="{1070451C-8A79-456F-B22D-109C00DDEF9C}" type="slidenum">
              <a:rPr lang="it-IT"/>
              <a:pPr>
                <a:defRPr/>
              </a:pPr>
              <a:t>‹N›</a:t>
            </a:fld>
            <a:endParaRPr lang="it-IT"/>
          </a:p>
        </p:txBody>
      </p:sp>
    </p:spTree>
    <p:extLst>
      <p:ext uri="{BB962C8B-B14F-4D97-AF65-F5344CB8AC3E}">
        <p14:creationId xmlns:p14="http://schemas.microsoft.com/office/powerpoint/2010/main" val="3432137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r>
              <a:rPr lang="it-IT"/>
              <a:t>16/03/2012</a:t>
            </a:r>
          </a:p>
        </p:txBody>
      </p:sp>
      <p:sp>
        <p:nvSpPr>
          <p:cNvPr id="5" name="Rectangle 5"/>
          <p:cNvSpPr>
            <a:spLocks noGrp="1" noChangeArrowheads="1"/>
          </p:cNvSpPr>
          <p:nvPr>
            <p:ph type="ftr" sz="quarter" idx="11"/>
          </p:nvPr>
        </p:nvSpPr>
        <p:spPr>
          <a:ln/>
        </p:spPr>
        <p:txBody>
          <a:bodyPr/>
          <a:lstStyle>
            <a:lvl1pPr>
              <a:defRPr/>
            </a:lvl1pPr>
          </a:lstStyle>
          <a:p>
            <a:pPr>
              <a:defRPr/>
            </a:pPr>
            <a:r>
              <a:rPr lang="it-IT"/>
              <a:t>Dott. Daniele Benini</a:t>
            </a:r>
          </a:p>
        </p:txBody>
      </p:sp>
      <p:sp>
        <p:nvSpPr>
          <p:cNvPr id="6" name="Rectangle 6"/>
          <p:cNvSpPr>
            <a:spLocks noGrp="1" noChangeArrowheads="1"/>
          </p:cNvSpPr>
          <p:nvPr>
            <p:ph type="sldNum" sz="quarter" idx="12"/>
          </p:nvPr>
        </p:nvSpPr>
        <p:spPr>
          <a:ln/>
        </p:spPr>
        <p:txBody>
          <a:bodyPr/>
          <a:lstStyle>
            <a:lvl1pPr>
              <a:defRPr/>
            </a:lvl1pPr>
          </a:lstStyle>
          <a:p>
            <a:pPr>
              <a:defRPr/>
            </a:pPr>
            <a:fld id="{09BE7F39-41C4-4BCA-A26E-E9504E13A3DC}" type="slidenum">
              <a:rPr lang="it-IT"/>
              <a:pPr>
                <a:defRPr/>
              </a:pPr>
              <a:t>‹N›</a:t>
            </a:fld>
            <a:endParaRPr lang="it-IT"/>
          </a:p>
        </p:txBody>
      </p:sp>
    </p:spTree>
    <p:extLst>
      <p:ext uri="{BB962C8B-B14F-4D97-AF65-F5344CB8AC3E}">
        <p14:creationId xmlns:p14="http://schemas.microsoft.com/office/powerpoint/2010/main" val="2677255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r>
              <a:rPr lang="it-IT"/>
              <a:t>16/03/2012</a:t>
            </a:r>
          </a:p>
        </p:txBody>
      </p:sp>
      <p:sp>
        <p:nvSpPr>
          <p:cNvPr id="5" name="Rectangle 5"/>
          <p:cNvSpPr>
            <a:spLocks noGrp="1" noChangeArrowheads="1"/>
          </p:cNvSpPr>
          <p:nvPr>
            <p:ph type="ftr" sz="quarter" idx="11"/>
          </p:nvPr>
        </p:nvSpPr>
        <p:spPr>
          <a:ln/>
        </p:spPr>
        <p:txBody>
          <a:bodyPr/>
          <a:lstStyle>
            <a:lvl1pPr>
              <a:defRPr/>
            </a:lvl1pPr>
          </a:lstStyle>
          <a:p>
            <a:pPr>
              <a:defRPr/>
            </a:pPr>
            <a:r>
              <a:rPr lang="it-IT"/>
              <a:t>Dott. Daniele Benini</a:t>
            </a:r>
          </a:p>
        </p:txBody>
      </p:sp>
      <p:sp>
        <p:nvSpPr>
          <p:cNvPr id="6" name="Rectangle 6"/>
          <p:cNvSpPr>
            <a:spLocks noGrp="1" noChangeArrowheads="1"/>
          </p:cNvSpPr>
          <p:nvPr>
            <p:ph type="sldNum" sz="quarter" idx="12"/>
          </p:nvPr>
        </p:nvSpPr>
        <p:spPr>
          <a:ln/>
        </p:spPr>
        <p:txBody>
          <a:bodyPr/>
          <a:lstStyle>
            <a:lvl1pPr>
              <a:defRPr/>
            </a:lvl1pPr>
          </a:lstStyle>
          <a:p>
            <a:pPr>
              <a:defRPr/>
            </a:pPr>
            <a:fld id="{D909B5CA-A200-4A6F-8CC3-DC8FAC8D0A8C}" type="slidenum">
              <a:rPr lang="it-IT"/>
              <a:pPr>
                <a:defRPr/>
              </a:pPr>
              <a:t>‹N›</a:t>
            </a:fld>
            <a:endParaRPr lang="it-IT"/>
          </a:p>
        </p:txBody>
      </p:sp>
    </p:spTree>
    <p:extLst>
      <p:ext uri="{BB962C8B-B14F-4D97-AF65-F5344CB8AC3E}">
        <p14:creationId xmlns:p14="http://schemas.microsoft.com/office/powerpoint/2010/main" val="3755893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r>
              <a:rPr lang="it-IT"/>
              <a:t>16/03/2012</a:t>
            </a:r>
          </a:p>
        </p:txBody>
      </p:sp>
      <p:sp>
        <p:nvSpPr>
          <p:cNvPr id="5" name="Rectangle 5"/>
          <p:cNvSpPr>
            <a:spLocks noGrp="1" noChangeArrowheads="1"/>
          </p:cNvSpPr>
          <p:nvPr>
            <p:ph type="ftr" sz="quarter" idx="11"/>
          </p:nvPr>
        </p:nvSpPr>
        <p:spPr>
          <a:ln/>
        </p:spPr>
        <p:txBody>
          <a:bodyPr/>
          <a:lstStyle>
            <a:lvl1pPr>
              <a:defRPr/>
            </a:lvl1pPr>
          </a:lstStyle>
          <a:p>
            <a:pPr>
              <a:defRPr/>
            </a:pPr>
            <a:r>
              <a:rPr lang="it-IT"/>
              <a:t>Dott. Daniele Benini</a:t>
            </a:r>
          </a:p>
        </p:txBody>
      </p:sp>
      <p:sp>
        <p:nvSpPr>
          <p:cNvPr id="6" name="Rectangle 6"/>
          <p:cNvSpPr>
            <a:spLocks noGrp="1" noChangeArrowheads="1"/>
          </p:cNvSpPr>
          <p:nvPr>
            <p:ph type="sldNum" sz="quarter" idx="12"/>
          </p:nvPr>
        </p:nvSpPr>
        <p:spPr>
          <a:ln/>
        </p:spPr>
        <p:txBody>
          <a:bodyPr/>
          <a:lstStyle>
            <a:lvl1pPr>
              <a:defRPr/>
            </a:lvl1pPr>
          </a:lstStyle>
          <a:p>
            <a:pPr>
              <a:defRPr/>
            </a:pPr>
            <a:fld id="{90989FA4-D440-4A06-AEEF-83819550F502}" type="slidenum">
              <a:rPr lang="it-IT"/>
              <a:pPr>
                <a:defRPr/>
              </a:pPr>
              <a:t>‹N›</a:t>
            </a:fld>
            <a:endParaRPr lang="it-IT"/>
          </a:p>
        </p:txBody>
      </p:sp>
    </p:spTree>
    <p:extLst>
      <p:ext uri="{BB962C8B-B14F-4D97-AF65-F5344CB8AC3E}">
        <p14:creationId xmlns:p14="http://schemas.microsoft.com/office/powerpoint/2010/main" val="3022087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r>
              <a:rPr lang="it-IT"/>
              <a:t>16/03/2012</a:t>
            </a:r>
          </a:p>
        </p:txBody>
      </p:sp>
      <p:sp>
        <p:nvSpPr>
          <p:cNvPr id="6" name="Rectangle 5"/>
          <p:cNvSpPr>
            <a:spLocks noGrp="1" noChangeArrowheads="1"/>
          </p:cNvSpPr>
          <p:nvPr>
            <p:ph type="ftr" sz="quarter" idx="11"/>
          </p:nvPr>
        </p:nvSpPr>
        <p:spPr>
          <a:ln/>
        </p:spPr>
        <p:txBody>
          <a:bodyPr/>
          <a:lstStyle>
            <a:lvl1pPr>
              <a:defRPr/>
            </a:lvl1pPr>
          </a:lstStyle>
          <a:p>
            <a:pPr>
              <a:defRPr/>
            </a:pPr>
            <a:r>
              <a:rPr lang="it-IT"/>
              <a:t>Dott. Daniele Benini</a:t>
            </a:r>
          </a:p>
        </p:txBody>
      </p:sp>
      <p:sp>
        <p:nvSpPr>
          <p:cNvPr id="7" name="Rectangle 6"/>
          <p:cNvSpPr>
            <a:spLocks noGrp="1" noChangeArrowheads="1"/>
          </p:cNvSpPr>
          <p:nvPr>
            <p:ph type="sldNum" sz="quarter" idx="12"/>
          </p:nvPr>
        </p:nvSpPr>
        <p:spPr>
          <a:ln/>
        </p:spPr>
        <p:txBody>
          <a:bodyPr/>
          <a:lstStyle>
            <a:lvl1pPr>
              <a:defRPr/>
            </a:lvl1pPr>
          </a:lstStyle>
          <a:p>
            <a:pPr>
              <a:defRPr/>
            </a:pPr>
            <a:fld id="{F052671A-629F-41F3-8BC6-320000E71FB2}" type="slidenum">
              <a:rPr lang="it-IT"/>
              <a:pPr>
                <a:defRPr/>
              </a:pPr>
              <a:t>‹N›</a:t>
            </a:fld>
            <a:endParaRPr lang="it-IT"/>
          </a:p>
        </p:txBody>
      </p:sp>
    </p:spTree>
    <p:extLst>
      <p:ext uri="{BB962C8B-B14F-4D97-AF65-F5344CB8AC3E}">
        <p14:creationId xmlns:p14="http://schemas.microsoft.com/office/powerpoint/2010/main" val="1763292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r>
              <a:rPr lang="it-IT"/>
              <a:t>16/03/2012</a:t>
            </a:r>
          </a:p>
        </p:txBody>
      </p:sp>
      <p:sp>
        <p:nvSpPr>
          <p:cNvPr id="8" name="Rectangle 5"/>
          <p:cNvSpPr>
            <a:spLocks noGrp="1" noChangeArrowheads="1"/>
          </p:cNvSpPr>
          <p:nvPr>
            <p:ph type="ftr" sz="quarter" idx="11"/>
          </p:nvPr>
        </p:nvSpPr>
        <p:spPr>
          <a:ln/>
        </p:spPr>
        <p:txBody>
          <a:bodyPr/>
          <a:lstStyle>
            <a:lvl1pPr>
              <a:defRPr/>
            </a:lvl1pPr>
          </a:lstStyle>
          <a:p>
            <a:pPr>
              <a:defRPr/>
            </a:pPr>
            <a:r>
              <a:rPr lang="it-IT"/>
              <a:t>Dott. Daniele Benini</a:t>
            </a:r>
          </a:p>
        </p:txBody>
      </p:sp>
      <p:sp>
        <p:nvSpPr>
          <p:cNvPr id="9" name="Rectangle 6"/>
          <p:cNvSpPr>
            <a:spLocks noGrp="1" noChangeArrowheads="1"/>
          </p:cNvSpPr>
          <p:nvPr>
            <p:ph type="sldNum" sz="quarter" idx="12"/>
          </p:nvPr>
        </p:nvSpPr>
        <p:spPr>
          <a:ln/>
        </p:spPr>
        <p:txBody>
          <a:bodyPr/>
          <a:lstStyle>
            <a:lvl1pPr>
              <a:defRPr/>
            </a:lvl1pPr>
          </a:lstStyle>
          <a:p>
            <a:pPr>
              <a:defRPr/>
            </a:pPr>
            <a:fld id="{56BF788D-C6B7-488E-87F1-455C5F66F0A8}" type="slidenum">
              <a:rPr lang="it-IT"/>
              <a:pPr>
                <a:defRPr/>
              </a:pPr>
              <a:t>‹N›</a:t>
            </a:fld>
            <a:endParaRPr lang="it-IT"/>
          </a:p>
        </p:txBody>
      </p:sp>
    </p:spTree>
    <p:extLst>
      <p:ext uri="{BB962C8B-B14F-4D97-AF65-F5344CB8AC3E}">
        <p14:creationId xmlns:p14="http://schemas.microsoft.com/office/powerpoint/2010/main" val="2028246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r>
              <a:rPr lang="it-IT"/>
              <a:t>16/03/2012</a:t>
            </a:r>
          </a:p>
        </p:txBody>
      </p:sp>
      <p:sp>
        <p:nvSpPr>
          <p:cNvPr id="4" name="Rectangle 5"/>
          <p:cNvSpPr>
            <a:spLocks noGrp="1" noChangeArrowheads="1"/>
          </p:cNvSpPr>
          <p:nvPr>
            <p:ph type="ftr" sz="quarter" idx="11"/>
          </p:nvPr>
        </p:nvSpPr>
        <p:spPr>
          <a:ln/>
        </p:spPr>
        <p:txBody>
          <a:bodyPr/>
          <a:lstStyle>
            <a:lvl1pPr>
              <a:defRPr/>
            </a:lvl1pPr>
          </a:lstStyle>
          <a:p>
            <a:pPr>
              <a:defRPr/>
            </a:pPr>
            <a:r>
              <a:rPr lang="it-IT"/>
              <a:t>Dott. Daniele Benini</a:t>
            </a:r>
          </a:p>
        </p:txBody>
      </p:sp>
      <p:sp>
        <p:nvSpPr>
          <p:cNvPr id="5" name="Rectangle 6"/>
          <p:cNvSpPr>
            <a:spLocks noGrp="1" noChangeArrowheads="1"/>
          </p:cNvSpPr>
          <p:nvPr>
            <p:ph type="sldNum" sz="quarter" idx="12"/>
          </p:nvPr>
        </p:nvSpPr>
        <p:spPr>
          <a:ln/>
        </p:spPr>
        <p:txBody>
          <a:bodyPr/>
          <a:lstStyle>
            <a:lvl1pPr>
              <a:defRPr/>
            </a:lvl1pPr>
          </a:lstStyle>
          <a:p>
            <a:pPr>
              <a:defRPr/>
            </a:pPr>
            <a:fld id="{9DF8FAAC-F86B-40A4-B6D6-E689E886F9F7}" type="slidenum">
              <a:rPr lang="it-IT"/>
              <a:pPr>
                <a:defRPr/>
              </a:pPr>
              <a:t>‹N›</a:t>
            </a:fld>
            <a:endParaRPr lang="it-IT"/>
          </a:p>
        </p:txBody>
      </p:sp>
    </p:spTree>
    <p:extLst>
      <p:ext uri="{BB962C8B-B14F-4D97-AF65-F5344CB8AC3E}">
        <p14:creationId xmlns:p14="http://schemas.microsoft.com/office/powerpoint/2010/main" val="1720661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it-IT"/>
              <a:t>16/03/2012</a:t>
            </a:r>
          </a:p>
        </p:txBody>
      </p:sp>
      <p:sp>
        <p:nvSpPr>
          <p:cNvPr id="3" name="Rectangle 5"/>
          <p:cNvSpPr>
            <a:spLocks noGrp="1" noChangeArrowheads="1"/>
          </p:cNvSpPr>
          <p:nvPr>
            <p:ph type="ftr" sz="quarter" idx="11"/>
          </p:nvPr>
        </p:nvSpPr>
        <p:spPr>
          <a:ln/>
        </p:spPr>
        <p:txBody>
          <a:bodyPr/>
          <a:lstStyle>
            <a:lvl1pPr>
              <a:defRPr/>
            </a:lvl1pPr>
          </a:lstStyle>
          <a:p>
            <a:pPr>
              <a:defRPr/>
            </a:pPr>
            <a:r>
              <a:rPr lang="it-IT"/>
              <a:t>Dott. Daniele Benini</a:t>
            </a:r>
          </a:p>
        </p:txBody>
      </p:sp>
      <p:sp>
        <p:nvSpPr>
          <p:cNvPr id="4" name="Rectangle 6"/>
          <p:cNvSpPr>
            <a:spLocks noGrp="1" noChangeArrowheads="1"/>
          </p:cNvSpPr>
          <p:nvPr>
            <p:ph type="sldNum" sz="quarter" idx="12"/>
          </p:nvPr>
        </p:nvSpPr>
        <p:spPr>
          <a:ln/>
        </p:spPr>
        <p:txBody>
          <a:bodyPr/>
          <a:lstStyle>
            <a:lvl1pPr>
              <a:defRPr/>
            </a:lvl1pPr>
          </a:lstStyle>
          <a:p>
            <a:pPr>
              <a:defRPr/>
            </a:pPr>
            <a:fld id="{2FF3AABB-DDBE-4041-AB32-A0D7FF7C3637}" type="slidenum">
              <a:rPr lang="it-IT"/>
              <a:pPr>
                <a:defRPr/>
              </a:pPr>
              <a:t>‹N›</a:t>
            </a:fld>
            <a:endParaRPr lang="it-IT"/>
          </a:p>
        </p:txBody>
      </p:sp>
    </p:spTree>
    <p:extLst>
      <p:ext uri="{BB962C8B-B14F-4D97-AF65-F5344CB8AC3E}">
        <p14:creationId xmlns:p14="http://schemas.microsoft.com/office/powerpoint/2010/main" val="3569192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r>
              <a:rPr lang="it-IT"/>
              <a:t>16/03/2012</a:t>
            </a:r>
          </a:p>
        </p:txBody>
      </p:sp>
      <p:sp>
        <p:nvSpPr>
          <p:cNvPr id="6" name="Rectangle 5"/>
          <p:cNvSpPr>
            <a:spLocks noGrp="1" noChangeArrowheads="1"/>
          </p:cNvSpPr>
          <p:nvPr>
            <p:ph type="ftr" sz="quarter" idx="11"/>
          </p:nvPr>
        </p:nvSpPr>
        <p:spPr>
          <a:ln/>
        </p:spPr>
        <p:txBody>
          <a:bodyPr/>
          <a:lstStyle>
            <a:lvl1pPr>
              <a:defRPr/>
            </a:lvl1pPr>
          </a:lstStyle>
          <a:p>
            <a:pPr>
              <a:defRPr/>
            </a:pPr>
            <a:r>
              <a:rPr lang="it-IT"/>
              <a:t>Dott. Daniele Benini</a:t>
            </a:r>
          </a:p>
        </p:txBody>
      </p:sp>
      <p:sp>
        <p:nvSpPr>
          <p:cNvPr id="7" name="Rectangle 6"/>
          <p:cNvSpPr>
            <a:spLocks noGrp="1" noChangeArrowheads="1"/>
          </p:cNvSpPr>
          <p:nvPr>
            <p:ph type="sldNum" sz="quarter" idx="12"/>
          </p:nvPr>
        </p:nvSpPr>
        <p:spPr>
          <a:ln/>
        </p:spPr>
        <p:txBody>
          <a:bodyPr/>
          <a:lstStyle>
            <a:lvl1pPr>
              <a:defRPr/>
            </a:lvl1pPr>
          </a:lstStyle>
          <a:p>
            <a:pPr>
              <a:defRPr/>
            </a:pPr>
            <a:fld id="{4D257A7D-2EA7-4C11-91BF-EFB3403FADF4}" type="slidenum">
              <a:rPr lang="it-IT"/>
              <a:pPr>
                <a:defRPr/>
              </a:pPr>
              <a:t>‹N›</a:t>
            </a:fld>
            <a:endParaRPr lang="it-IT"/>
          </a:p>
        </p:txBody>
      </p:sp>
    </p:spTree>
    <p:extLst>
      <p:ext uri="{BB962C8B-B14F-4D97-AF65-F5344CB8AC3E}">
        <p14:creationId xmlns:p14="http://schemas.microsoft.com/office/powerpoint/2010/main" val="297471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r>
              <a:rPr lang="it-IT"/>
              <a:t>16/03/2012</a:t>
            </a:r>
          </a:p>
        </p:txBody>
      </p:sp>
      <p:sp>
        <p:nvSpPr>
          <p:cNvPr id="6" name="Rectangle 5"/>
          <p:cNvSpPr>
            <a:spLocks noGrp="1" noChangeArrowheads="1"/>
          </p:cNvSpPr>
          <p:nvPr>
            <p:ph type="ftr" sz="quarter" idx="11"/>
          </p:nvPr>
        </p:nvSpPr>
        <p:spPr>
          <a:ln/>
        </p:spPr>
        <p:txBody>
          <a:bodyPr/>
          <a:lstStyle>
            <a:lvl1pPr>
              <a:defRPr/>
            </a:lvl1pPr>
          </a:lstStyle>
          <a:p>
            <a:pPr>
              <a:defRPr/>
            </a:pPr>
            <a:r>
              <a:rPr lang="it-IT"/>
              <a:t>Dott. Daniele Benini</a:t>
            </a:r>
          </a:p>
        </p:txBody>
      </p:sp>
      <p:sp>
        <p:nvSpPr>
          <p:cNvPr id="7" name="Rectangle 6"/>
          <p:cNvSpPr>
            <a:spLocks noGrp="1" noChangeArrowheads="1"/>
          </p:cNvSpPr>
          <p:nvPr>
            <p:ph type="sldNum" sz="quarter" idx="12"/>
          </p:nvPr>
        </p:nvSpPr>
        <p:spPr>
          <a:ln/>
        </p:spPr>
        <p:txBody>
          <a:bodyPr/>
          <a:lstStyle>
            <a:lvl1pPr>
              <a:defRPr/>
            </a:lvl1pPr>
          </a:lstStyle>
          <a:p>
            <a:pPr>
              <a:defRPr/>
            </a:pPr>
            <a:fld id="{29AA6148-7470-4C17-9143-8DCAF423A14B}" type="slidenum">
              <a:rPr lang="it-IT"/>
              <a:pPr>
                <a:defRPr/>
              </a:pPr>
              <a:t>‹N›</a:t>
            </a:fld>
            <a:endParaRPr lang="it-IT"/>
          </a:p>
        </p:txBody>
      </p:sp>
    </p:spTree>
    <p:extLst>
      <p:ext uri="{BB962C8B-B14F-4D97-AF65-F5344CB8AC3E}">
        <p14:creationId xmlns:p14="http://schemas.microsoft.com/office/powerpoint/2010/main" val="2209860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r>
              <a:rPr lang="it-IT"/>
              <a:t>16/03/2012</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it-IT"/>
              <a:t>Dott. Daniele Benini</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CBE8D2ED-2545-4726-87FF-693DF349F915}"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tesoridiroma.net/galleria/barberini_colosseo/foto/ststeresa19.jpg"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0825" y="188913"/>
            <a:ext cx="8642350" cy="6119812"/>
          </a:xfrm>
          <a:prstGeom prst="rect">
            <a:avLst/>
          </a:prstGeom>
          <a:solidFill>
            <a:schemeClr val="accent5">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051" name="Rectangle 2"/>
          <p:cNvSpPr>
            <a:spLocks noGrp="1" noChangeArrowheads="1"/>
          </p:cNvSpPr>
          <p:nvPr>
            <p:ph type="ctrTitle"/>
          </p:nvPr>
        </p:nvSpPr>
        <p:spPr>
          <a:xfrm>
            <a:off x="684213" y="549275"/>
            <a:ext cx="7772400" cy="1470025"/>
          </a:xfrm>
        </p:spPr>
        <p:txBody>
          <a:bodyPr/>
          <a:lstStyle/>
          <a:p>
            <a:pPr eaLnBrk="1" hangingPunct="1"/>
            <a:r>
              <a:rPr lang="it-IT" smtClean="0">
                <a:solidFill>
                  <a:srgbClr val="C00000"/>
                </a:solidFill>
              </a:rPr>
              <a:t>La donna </a:t>
            </a:r>
            <a:r>
              <a:rPr lang="it-IT" smtClean="0">
                <a:solidFill>
                  <a:srgbClr val="800080"/>
                </a:solidFill>
              </a:rPr>
              <a:t>sintomo</a:t>
            </a:r>
            <a:r>
              <a:rPr lang="it-IT" smtClean="0">
                <a:solidFill>
                  <a:srgbClr val="FF0000"/>
                </a:solidFill>
              </a:rPr>
              <a:t> </a:t>
            </a:r>
            <a:r>
              <a:rPr lang="it-IT" smtClean="0">
                <a:solidFill>
                  <a:srgbClr val="C00000"/>
                </a:solidFill>
              </a:rPr>
              <a:t>dell’uomo?</a:t>
            </a:r>
            <a:r>
              <a:rPr lang="it-IT" sz="4000" smtClean="0">
                <a:solidFill>
                  <a:srgbClr val="FF0000"/>
                </a:solidFill>
              </a:rPr>
              <a:t> </a:t>
            </a:r>
          </a:p>
        </p:txBody>
      </p:sp>
      <p:sp>
        <p:nvSpPr>
          <p:cNvPr id="2052" name="Rectangle 3"/>
          <p:cNvSpPr>
            <a:spLocks noGrp="1" noChangeArrowheads="1"/>
          </p:cNvSpPr>
          <p:nvPr>
            <p:ph type="subTitle" idx="1"/>
          </p:nvPr>
        </p:nvSpPr>
        <p:spPr>
          <a:xfrm>
            <a:off x="1331913" y="5084763"/>
            <a:ext cx="6400800" cy="552450"/>
          </a:xfrm>
        </p:spPr>
        <p:txBody>
          <a:bodyPr/>
          <a:lstStyle/>
          <a:p>
            <a:pPr eaLnBrk="1" hangingPunct="1">
              <a:lnSpc>
                <a:spcPct val="80000"/>
              </a:lnSpc>
            </a:pPr>
            <a:r>
              <a:rPr lang="it-IT" sz="1600" b="1" smtClean="0"/>
              <a:t>Francesco Albani, "Apollo e Dafne" (1615),  </a:t>
            </a:r>
          </a:p>
          <a:p>
            <a:pPr eaLnBrk="1" hangingPunct="1">
              <a:lnSpc>
                <a:spcPct val="80000"/>
              </a:lnSpc>
            </a:pPr>
            <a:r>
              <a:rPr lang="it-IT" sz="1600" b="1" smtClean="0"/>
              <a:t>Museo del Louvre, Parigi (Francia)</a:t>
            </a:r>
            <a:endParaRPr lang="it-IT" sz="1600" b="1" smtClean="0">
              <a:solidFill>
                <a:srgbClr val="FF0000"/>
              </a:solidFill>
            </a:endParaRPr>
          </a:p>
        </p:txBody>
      </p:sp>
      <p:pic>
        <p:nvPicPr>
          <p:cNvPr id="205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1924050"/>
            <a:ext cx="6734175"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4" name="Segnaposto data 2"/>
          <p:cNvSpPr>
            <a:spLocks noGrp="1"/>
          </p:cNvSpPr>
          <p:nvPr>
            <p:ph type="dt" sz="quarter" idx="10"/>
          </p:nvPr>
        </p:nvSpPr>
        <p:spPr>
          <a:xfrm>
            <a:off x="457200" y="6408738"/>
            <a:ext cx="2133600" cy="476250"/>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1800" b="1">
                <a:solidFill>
                  <a:srgbClr val="B40000"/>
                </a:solidFill>
              </a:rPr>
              <a:t>16/03/2012</a:t>
            </a:r>
            <a:endParaRPr lang="it-IT" b="1">
              <a:solidFill>
                <a:srgbClr val="B40000"/>
              </a:solidFill>
            </a:endParaRPr>
          </a:p>
        </p:txBody>
      </p:sp>
      <p:sp>
        <p:nvSpPr>
          <p:cNvPr id="2055" name="Segnaposto piè di pagina 3"/>
          <p:cNvSpPr>
            <a:spLocks noGrp="1"/>
          </p:cNvSpPr>
          <p:nvPr>
            <p:ph type="ftr" sz="quarter" idx="11"/>
          </p:nvPr>
        </p:nvSpPr>
        <p:spPr>
          <a:xfrm>
            <a:off x="3124200" y="6408738"/>
            <a:ext cx="2895600" cy="476250"/>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1800" b="1">
                <a:solidFill>
                  <a:srgbClr val="B40000"/>
                </a:solidFill>
              </a:rPr>
              <a:t>Dott. Daniele Benini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188640"/>
            <a:ext cx="8229600" cy="1143000"/>
          </a:xfrm>
        </p:spPr>
        <p:txBody>
          <a:bodyPr>
            <a:noAutofit/>
          </a:bodyPr>
          <a:lstStyle/>
          <a:p>
            <a:pPr>
              <a:spcBef>
                <a:spcPts val="0"/>
              </a:spcBef>
              <a:spcAft>
                <a:spcPts val="0"/>
              </a:spcAft>
            </a:pPr>
            <a:r>
              <a:rPr lang="it-IT" sz="2800" dirty="0">
                <a:solidFill>
                  <a:srgbClr val="800080"/>
                </a:solidFill>
              </a:rPr>
              <a:t>I due modi di godimento</a:t>
            </a:r>
            <a:br>
              <a:rPr lang="it-IT" sz="2800" dirty="0">
                <a:solidFill>
                  <a:srgbClr val="800080"/>
                </a:solidFill>
              </a:rPr>
            </a:br>
            <a:r>
              <a:rPr lang="it-IT" sz="2800" dirty="0">
                <a:solidFill>
                  <a:srgbClr val="800080"/>
                </a:solidFill>
              </a:rPr>
              <a:t>(nelle formule della </a:t>
            </a:r>
            <a:r>
              <a:rPr lang="it-IT" sz="2800" dirty="0" err="1">
                <a:solidFill>
                  <a:srgbClr val="800080"/>
                </a:solidFill>
              </a:rPr>
              <a:t>sessuazione</a:t>
            </a:r>
            <a:r>
              <a:rPr lang="it-IT" sz="2800" dirty="0">
                <a:solidFill>
                  <a:srgbClr val="800080"/>
                </a:solidFill>
              </a:rPr>
              <a:t>):</a:t>
            </a:r>
            <a:br>
              <a:rPr lang="it-IT" sz="2800" dirty="0">
                <a:solidFill>
                  <a:srgbClr val="800080"/>
                </a:solidFill>
              </a:rPr>
            </a:br>
            <a:r>
              <a:rPr lang="it-IT" sz="2800" dirty="0">
                <a:solidFill>
                  <a:srgbClr val="800080"/>
                </a:solidFill>
              </a:rPr>
              <a:t>godimento fallico (J</a:t>
            </a:r>
            <a:r>
              <a:rPr lang="it-IT" sz="2800" baseline="-25000" dirty="0">
                <a:solidFill>
                  <a:srgbClr val="800080"/>
                </a:solidFill>
                <a:sym typeface="Symbol"/>
              </a:rPr>
              <a:t></a:t>
            </a:r>
            <a:r>
              <a:rPr lang="it-IT" sz="2800" dirty="0">
                <a:solidFill>
                  <a:srgbClr val="800080"/>
                </a:solidFill>
              </a:rPr>
              <a:t>) e godimento Altro (J</a:t>
            </a:r>
            <a:r>
              <a:rPr lang="it-IT" sz="2800" baseline="-25000" dirty="0">
                <a:solidFill>
                  <a:srgbClr val="800080"/>
                </a:solidFill>
              </a:rPr>
              <a:t>A</a:t>
            </a:r>
            <a:r>
              <a:rPr lang="it-IT" sz="2800" dirty="0">
                <a:solidFill>
                  <a:srgbClr val="800080"/>
                </a:solidFill>
              </a:rPr>
              <a:t>)</a:t>
            </a:r>
          </a:p>
        </p:txBody>
      </p:sp>
      <p:sp>
        <p:nvSpPr>
          <p:cNvPr id="24579" name="Rectangle 3"/>
          <p:cNvSpPr>
            <a:spLocks noGrp="1" noChangeArrowheads="1"/>
          </p:cNvSpPr>
          <p:nvPr>
            <p:ph type="body" idx="1"/>
          </p:nvPr>
        </p:nvSpPr>
        <p:spPr>
          <a:xfrm>
            <a:off x="323528" y="1484784"/>
            <a:ext cx="8496944" cy="4996979"/>
          </a:xfrm>
        </p:spPr>
        <p:txBody>
          <a:bodyPr/>
          <a:lstStyle/>
          <a:p>
            <a:pPr marL="0" indent="0">
              <a:lnSpc>
                <a:spcPct val="80000"/>
              </a:lnSpc>
              <a:buNone/>
            </a:pPr>
            <a:r>
              <a:rPr lang="it-IT" sz="2000" b="1" dirty="0">
                <a:solidFill>
                  <a:srgbClr val="FF0000"/>
                </a:solidFill>
              </a:rPr>
              <a:t>Vediamo il primo, il godimento fallico</a:t>
            </a:r>
            <a:r>
              <a:rPr lang="it-IT" sz="2000" dirty="0"/>
              <a:t> </a:t>
            </a:r>
            <a:r>
              <a:rPr lang="it-IT" sz="2000" b="1" dirty="0">
                <a:solidFill>
                  <a:srgbClr val="800080"/>
                </a:solidFill>
              </a:rPr>
              <a:t>(</a:t>
            </a:r>
            <a:r>
              <a:rPr lang="it-IT" sz="2000" b="1" dirty="0" smtClean="0">
                <a:solidFill>
                  <a:srgbClr val="800080"/>
                </a:solidFill>
              </a:rPr>
              <a:t>J</a:t>
            </a:r>
            <a:r>
              <a:rPr lang="it-IT" sz="2000" b="1" baseline="-25000" dirty="0" smtClean="0">
                <a:solidFill>
                  <a:srgbClr val="800080"/>
                </a:solidFill>
                <a:latin typeface="GraecaII" pitchFamily="2" charset="0"/>
                <a:sym typeface="Symbol"/>
              </a:rPr>
              <a:t></a:t>
            </a:r>
            <a:r>
              <a:rPr lang="it-IT" sz="2000" b="1" dirty="0" smtClean="0">
                <a:solidFill>
                  <a:srgbClr val="800080"/>
                </a:solidFill>
              </a:rPr>
              <a:t>) </a:t>
            </a:r>
            <a:r>
              <a:rPr lang="it-IT" sz="2000" dirty="0"/>
              <a:t>:</a:t>
            </a:r>
          </a:p>
          <a:p>
            <a:pPr marL="0" indent="0">
              <a:lnSpc>
                <a:spcPct val="80000"/>
              </a:lnSpc>
              <a:buNone/>
            </a:pPr>
            <a:r>
              <a:rPr lang="it-IT" sz="2400" dirty="0"/>
              <a:t> </a:t>
            </a:r>
            <a:r>
              <a:rPr lang="it-IT" sz="2400" dirty="0" smtClean="0"/>
              <a:t>                  </a:t>
            </a:r>
            <a:r>
              <a:rPr lang="it-IT" sz="2400" b="1" dirty="0" smtClean="0"/>
              <a:t>lato </a:t>
            </a:r>
            <a:r>
              <a:rPr lang="it-IT" sz="2400" b="1" dirty="0"/>
              <a:t>uomo		  </a:t>
            </a:r>
            <a:r>
              <a:rPr lang="it-IT" sz="2400" b="1" dirty="0" smtClean="0"/>
              <a:t>          </a:t>
            </a:r>
            <a:r>
              <a:rPr lang="it-IT" sz="2400" b="1" dirty="0"/>
              <a:t>lato donna</a:t>
            </a:r>
          </a:p>
          <a:p>
            <a:pPr>
              <a:lnSpc>
                <a:spcPct val="80000"/>
              </a:lnSpc>
            </a:pPr>
            <a:endParaRPr lang="it-IT" sz="1000" b="1" dirty="0">
              <a:latin typeface="Times New Roman" pitchFamily="18" charset="0"/>
            </a:endParaRPr>
          </a:p>
          <a:p>
            <a:pPr marL="0" indent="0">
              <a:lnSpc>
                <a:spcPct val="80000"/>
              </a:lnSpc>
              <a:buNone/>
            </a:pPr>
            <a:r>
              <a:rPr lang="it-IT" sz="1800" dirty="0" smtClean="0">
                <a:latin typeface="Times New Roman" pitchFamily="18" charset="0"/>
              </a:rPr>
              <a:t>	               </a:t>
            </a:r>
            <a:r>
              <a:rPr lang="it-IT" sz="1800" dirty="0">
                <a:latin typeface="Times New Roman" pitchFamily="18" charset="0"/>
              </a:rPr>
              <a:t> </a:t>
            </a:r>
            <a:r>
              <a:rPr lang="it-IT" sz="1800" dirty="0" smtClean="0">
                <a:latin typeface="Times New Roman" pitchFamily="18" charset="0"/>
              </a:rPr>
              <a:t>     </a:t>
            </a:r>
            <a:r>
              <a:rPr lang="it-IT" sz="2400" dirty="0" smtClean="0">
                <a:latin typeface="Times New Roman" pitchFamily="18" charset="0"/>
              </a:rPr>
              <a:t>S</a:t>
            </a:r>
            <a:r>
              <a:rPr lang="it-IT" sz="1400" dirty="0">
                <a:latin typeface="GraecaII" pitchFamily="2" charset="0"/>
              </a:rPr>
              <a:t>		</a:t>
            </a:r>
            <a:r>
              <a:rPr lang="it-IT" sz="1400" dirty="0" smtClean="0">
                <a:latin typeface="GraecaII" pitchFamily="2" charset="0"/>
              </a:rPr>
              <a:t>                                                         </a:t>
            </a:r>
            <a:r>
              <a:rPr lang="it-IT" sz="2400" dirty="0" smtClean="0">
                <a:latin typeface="Times New Roman" pitchFamily="18" charset="0"/>
              </a:rPr>
              <a:t>S(A</a:t>
            </a:r>
            <a:r>
              <a:rPr lang="it-IT" sz="2400" dirty="0">
                <a:latin typeface="Times New Roman" pitchFamily="18" charset="0"/>
              </a:rPr>
              <a:t>)</a:t>
            </a:r>
            <a:r>
              <a:rPr lang="it-IT" sz="1800" dirty="0">
                <a:latin typeface="Times New Roman" pitchFamily="18" charset="0"/>
              </a:rPr>
              <a:t/>
            </a:r>
            <a:br>
              <a:rPr lang="it-IT" sz="1800" dirty="0">
                <a:latin typeface="Times New Roman" pitchFamily="18" charset="0"/>
              </a:rPr>
            </a:br>
            <a:r>
              <a:rPr lang="it-IT" sz="1400" dirty="0">
                <a:latin typeface="GraecaII" pitchFamily="2" charset="0"/>
              </a:rPr>
              <a:t>				</a:t>
            </a:r>
          </a:p>
          <a:p>
            <a:pPr lvl="4">
              <a:lnSpc>
                <a:spcPct val="80000"/>
              </a:lnSpc>
              <a:buFontTx/>
              <a:buNone/>
            </a:pPr>
            <a:r>
              <a:rPr lang="it-IT" sz="1200" dirty="0">
                <a:solidFill>
                  <a:srgbClr val="FF0000"/>
                </a:solidFill>
                <a:latin typeface="GraecaII" pitchFamily="2" charset="0"/>
              </a:rPr>
              <a:t>                  </a:t>
            </a:r>
          </a:p>
          <a:p>
            <a:pPr lvl="4">
              <a:lnSpc>
                <a:spcPct val="80000"/>
              </a:lnSpc>
              <a:buFontTx/>
              <a:buNone/>
            </a:pPr>
            <a:r>
              <a:rPr lang="it-IT" sz="1400" b="1" dirty="0">
                <a:solidFill>
                  <a:srgbClr val="FF0000"/>
                </a:solidFill>
                <a:latin typeface="GraecaII" pitchFamily="2" charset="0"/>
              </a:rPr>
              <a:t>                   </a:t>
            </a:r>
          </a:p>
          <a:p>
            <a:pPr lvl="4">
              <a:lnSpc>
                <a:spcPct val="80000"/>
              </a:lnSpc>
              <a:buFontTx/>
              <a:buNone/>
            </a:pPr>
            <a:r>
              <a:rPr lang="it-IT" sz="1400" b="1" dirty="0">
                <a:solidFill>
                  <a:srgbClr val="FF0000"/>
                </a:solidFill>
                <a:latin typeface="GraecaII" pitchFamily="2" charset="0"/>
              </a:rPr>
              <a:t>                       </a:t>
            </a:r>
            <a:r>
              <a:rPr lang="it-IT" sz="1400" b="1" dirty="0" smtClean="0">
                <a:solidFill>
                  <a:srgbClr val="FF0000"/>
                </a:solidFill>
                <a:latin typeface="GraecaII" pitchFamily="2" charset="0"/>
              </a:rPr>
              <a:t>			     </a:t>
            </a:r>
            <a:r>
              <a:rPr lang="it-IT" sz="2400" b="1" dirty="0">
                <a:solidFill>
                  <a:srgbClr val="FF0000"/>
                </a:solidFill>
                <a:latin typeface="GraecaII" pitchFamily="2" charset="0"/>
              </a:rPr>
              <a:t>a</a:t>
            </a:r>
            <a:r>
              <a:rPr lang="it-IT" sz="2400" dirty="0">
                <a:solidFill>
                  <a:srgbClr val="FF0000"/>
                </a:solidFill>
                <a:latin typeface="GraecaII" pitchFamily="2" charset="0"/>
              </a:rPr>
              <a:t>  </a:t>
            </a:r>
            <a:r>
              <a:rPr lang="it-IT" sz="2400" dirty="0" smtClean="0">
                <a:solidFill>
                  <a:srgbClr val="FF0000"/>
                </a:solidFill>
                <a:latin typeface="GraecaII" pitchFamily="2" charset="0"/>
              </a:rPr>
              <a:t>   </a:t>
            </a:r>
            <a:r>
              <a:rPr lang="it-IT" sz="2400" dirty="0" smtClean="0">
                <a:latin typeface="Times New Roman" pitchFamily="18" charset="0"/>
              </a:rPr>
              <a:t> </a:t>
            </a:r>
            <a:r>
              <a:rPr lang="it-IT" sz="2400" dirty="0">
                <a:latin typeface="Times New Roman" pitchFamily="18" charset="0"/>
              </a:rPr>
              <a:t>La</a:t>
            </a:r>
          </a:p>
          <a:p>
            <a:pPr>
              <a:lnSpc>
                <a:spcPct val="80000"/>
              </a:lnSpc>
            </a:pPr>
            <a:endParaRPr lang="it-IT" sz="1400" dirty="0"/>
          </a:p>
          <a:p>
            <a:pPr algn="just">
              <a:lnSpc>
                <a:spcPct val="80000"/>
              </a:lnSpc>
              <a:spcBef>
                <a:spcPts val="1200"/>
              </a:spcBef>
              <a:spcAft>
                <a:spcPts val="600"/>
              </a:spcAft>
            </a:pPr>
            <a:r>
              <a:rPr lang="it-IT" sz="1800" dirty="0" smtClean="0"/>
              <a:t>Si </a:t>
            </a:r>
            <a:r>
              <a:rPr lang="it-IT" sz="1800" dirty="0"/>
              <a:t>può dire che questa parte di schema che ho isolato sia un commento lacaniano al secondo dei tre contributi alla psicologia della vita amorosa di Freud: “Sulla più comune degradazione della vita amorosa” (1912, Opere, vol. VI, pp.421-432).</a:t>
            </a:r>
          </a:p>
          <a:p>
            <a:pPr algn="just">
              <a:lnSpc>
                <a:spcPct val="80000"/>
              </a:lnSpc>
              <a:spcAft>
                <a:spcPts val="600"/>
              </a:spcAft>
            </a:pPr>
            <a:r>
              <a:rPr lang="it-IT" sz="1800" dirty="0"/>
              <a:t>L’uomo tende a La donna (in quanto </a:t>
            </a:r>
            <a:r>
              <a:rPr lang="it-IT" sz="1800" i="1" dirty="0"/>
              <a:t>imago</a:t>
            </a:r>
            <a:r>
              <a:rPr lang="it-IT" sz="1800" dirty="0"/>
              <a:t> materna), ed è la corrente che Freud chiama della “tenerezza”, mentre l’altra, quella sensuale, tende all’oggetto e, per soddisfarsi, cerca l’oggetto sessualmente degradato.</a:t>
            </a:r>
          </a:p>
          <a:p>
            <a:pPr algn="just">
              <a:lnSpc>
                <a:spcPct val="80000"/>
              </a:lnSpc>
            </a:pPr>
            <a:r>
              <a:rPr lang="it-IT" sz="1800" dirty="0"/>
              <a:t>Quest’oggetto tende però, per l’uomo, ad essere un feticcio; esso (</a:t>
            </a:r>
            <a:r>
              <a:rPr lang="it-IT" sz="1800" dirty="0">
                <a:solidFill>
                  <a:srgbClr val="FF0066"/>
                </a:solidFill>
              </a:rPr>
              <a:t>a</a:t>
            </a:r>
            <a:r>
              <a:rPr lang="it-IT" sz="1800" dirty="0"/>
              <a:t>) non è nel campo maschile, bensì in quello femminile, perché è strutturalmente l’oggetto del fantasma (</a:t>
            </a:r>
            <a:r>
              <a:rPr lang="it-IT" sz="1800" dirty="0">
                <a:solidFill>
                  <a:srgbClr val="FF0066"/>
                </a:solidFill>
              </a:rPr>
              <a:t>S </a:t>
            </a:r>
            <a:r>
              <a:rPr lang="it-IT" sz="1800" dirty="0">
                <a:solidFill>
                  <a:srgbClr val="FF0066"/>
                </a:solidFill>
                <a:latin typeface="Times New Roman" pitchFamily="18" charset="0"/>
                <a:cs typeface="Times New Roman" pitchFamily="18" charset="0"/>
              </a:rPr>
              <a:t>◊ a</a:t>
            </a:r>
            <a:r>
              <a:rPr lang="it-IT" sz="1800" dirty="0">
                <a:latin typeface="Times New Roman" pitchFamily="18" charset="0"/>
                <a:cs typeface="Times New Roman" pitchFamily="18" charset="0"/>
              </a:rPr>
              <a:t>). </a:t>
            </a:r>
          </a:p>
        </p:txBody>
      </p:sp>
      <p:sp>
        <p:nvSpPr>
          <p:cNvPr id="24580" name="Line 4"/>
          <p:cNvSpPr>
            <a:spLocks noChangeShapeType="1"/>
          </p:cNvSpPr>
          <p:nvPr/>
        </p:nvSpPr>
        <p:spPr bwMode="auto">
          <a:xfrm>
            <a:off x="900113" y="2132856"/>
            <a:ext cx="752951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4581" name="Line 5"/>
          <p:cNvSpPr>
            <a:spLocks noChangeShapeType="1"/>
          </p:cNvSpPr>
          <p:nvPr/>
        </p:nvSpPr>
        <p:spPr bwMode="auto">
          <a:xfrm>
            <a:off x="4558756" y="1836000"/>
            <a:ext cx="0" cy="1872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4582" name="Line 6"/>
          <p:cNvSpPr>
            <a:spLocks noChangeShapeType="1"/>
          </p:cNvSpPr>
          <p:nvPr/>
        </p:nvSpPr>
        <p:spPr bwMode="auto">
          <a:xfrm>
            <a:off x="2788800" y="2529468"/>
            <a:ext cx="3231000" cy="854531"/>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4583" name="Line 7"/>
          <p:cNvSpPr>
            <a:spLocks noChangeShapeType="1"/>
          </p:cNvSpPr>
          <p:nvPr/>
        </p:nvSpPr>
        <p:spPr bwMode="auto">
          <a:xfrm flipV="1">
            <a:off x="2447808" y="2232000"/>
            <a:ext cx="396000" cy="43200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4586" name="Line 10"/>
          <p:cNvSpPr>
            <a:spLocks noChangeShapeType="1"/>
          </p:cNvSpPr>
          <p:nvPr/>
        </p:nvSpPr>
        <p:spPr bwMode="auto">
          <a:xfrm>
            <a:off x="2788800" y="2492957"/>
            <a:ext cx="3799200" cy="791582"/>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 name="Segnaposto data 2"/>
          <p:cNvSpPr txBox="1">
            <a:spLocks/>
          </p:cNvSpPr>
          <p:nvPr/>
        </p:nvSpPr>
        <p:spPr bwMode="auto">
          <a:xfrm>
            <a:off x="457200" y="6481763"/>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1400" b="1">
                <a:solidFill>
                  <a:srgbClr val="B40000"/>
                </a:solidFill>
              </a:rPr>
              <a:t>16/03/2012</a:t>
            </a:r>
          </a:p>
        </p:txBody>
      </p:sp>
      <p:sp>
        <p:nvSpPr>
          <p:cNvPr id="12" name="Segnaposto piè di pagina 3"/>
          <p:cNvSpPr txBox="1">
            <a:spLocks/>
          </p:cNvSpPr>
          <p:nvPr/>
        </p:nvSpPr>
        <p:spPr bwMode="auto">
          <a:xfrm>
            <a:off x="3124200" y="6481763"/>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t-IT" sz="1400" b="1">
                <a:solidFill>
                  <a:srgbClr val="B40000"/>
                </a:solidFill>
              </a:rPr>
              <a:t>Dott. Daniele Benini</a:t>
            </a:r>
          </a:p>
        </p:txBody>
      </p:sp>
      <p:sp>
        <p:nvSpPr>
          <p:cNvPr id="13" name="Segnaposto numero diapositiva 6"/>
          <p:cNvSpPr txBox="1">
            <a:spLocks/>
          </p:cNvSpPr>
          <p:nvPr/>
        </p:nvSpPr>
        <p:spPr bwMode="auto">
          <a:xfrm>
            <a:off x="8172450" y="6481763"/>
            <a:ext cx="5143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A34A1ED-BEDB-4E27-99F1-021F576410FA}" type="slidenum">
              <a:rPr lang="it-IT" sz="1400">
                <a:solidFill>
                  <a:srgbClr val="C00000"/>
                </a:solidFill>
              </a:rPr>
              <a:pPr algn="r" eaLnBrk="1" hangingPunct="1"/>
              <a:t>10</a:t>
            </a:fld>
            <a:endParaRPr lang="it-IT" sz="1600">
              <a:solidFill>
                <a:srgbClr val="C00000"/>
              </a:solidFill>
            </a:endParaRPr>
          </a:p>
        </p:txBody>
      </p:sp>
      <p:sp>
        <p:nvSpPr>
          <p:cNvPr id="14" name="Line 7"/>
          <p:cNvSpPr>
            <a:spLocks noChangeShapeType="1"/>
          </p:cNvSpPr>
          <p:nvPr/>
        </p:nvSpPr>
        <p:spPr bwMode="auto">
          <a:xfrm flipV="1">
            <a:off x="7488368" y="2276920"/>
            <a:ext cx="396000" cy="43200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 name="Line 7"/>
          <p:cNvSpPr>
            <a:spLocks noChangeShapeType="1"/>
          </p:cNvSpPr>
          <p:nvPr/>
        </p:nvSpPr>
        <p:spPr bwMode="auto">
          <a:xfrm flipV="1">
            <a:off x="6912304" y="3168000"/>
            <a:ext cx="396000" cy="43200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cxnSp>
        <p:nvCxnSpPr>
          <p:cNvPr id="3" name="Connettore 1 2"/>
          <p:cNvCxnSpPr/>
          <p:nvPr/>
        </p:nvCxnSpPr>
        <p:spPr>
          <a:xfrm flipH="1">
            <a:off x="2178000" y="6136877"/>
            <a:ext cx="197064" cy="316459"/>
          </a:xfrm>
          <a:prstGeom prst="line">
            <a:avLst/>
          </a:prstGeom>
          <a:ln w="15875">
            <a:solidFill>
              <a:srgbClr val="FF3399"/>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5394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458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57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57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57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579">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58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58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58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58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579">
                                            <p:txEl>
                                              <p:pRg st="9" end="9"/>
                                            </p:txEl>
                                          </p:spTgt>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24586"/>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15"/>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458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4579">
                                            <p:txEl>
                                              <p:pRg st="10" end="1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gtEl>
                                        <p:attrNameLst>
                                          <p:attrName>style.visibility</p:attrName>
                                        </p:attrNameLst>
                                      </p:cBhvr>
                                      <p:to>
                                        <p:strVal val="visible"/>
                                      </p:to>
                                    </p:set>
                                  </p:childTnLst>
                                </p:cTn>
                              </p:par>
                              <p:par>
                                <p:cTn id="51" presetID="1" presetClass="entr" presetSubtype="0" fill="hold" grpId="2" nodeType="withEffect">
                                  <p:stCondLst>
                                    <p:cond delay="0"/>
                                  </p:stCondLst>
                                  <p:childTnLst>
                                    <p:set>
                                      <p:cBhvr>
                                        <p:cTn id="52" dur="1" fill="hold">
                                          <p:stCondLst>
                                            <p:cond delay="0"/>
                                          </p:stCondLst>
                                        </p:cTn>
                                        <p:tgtEl>
                                          <p:spTgt spid="24582"/>
                                        </p:tgtEl>
                                        <p:attrNameLst>
                                          <p:attrName>style.visibility</p:attrName>
                                        </p:attrNameLst>
                                      </p:cBhvr>
                                      <p:to>
                                        <p:strVal val="visible"/>
                                      </p:to>
                                    </p:set>
                                  </p:childTnLst>
                                </p:cTn>
                              </p:par>
                              <p:par>
                                <p:cTn id="53" presetID="1" presetClass="exit" presetSubtype="0" fill="hold" grpId="2" nodeType="withEffect">
                                  <p:stCondLst>
                                    <p:cond delay="0"/>
                                  </p:stCondLst>
                                  <p:childTnLst>
                                    <p:set>
                                      <p:cBhvr>
                                        <p:cTn id="54" dur="1" fill="hold">
                                          <p:stCondLst>
                                            <p:cond delay="0"/>
                                          </p:stCondLst>
                                        </p:cTn>
                                        <p:tgtEl>
                                          <p:spTgt spid="24586"/>
                                        </p:tgtEl>
                                        <p:attrNameLst>
                                          <p:attrName>style.visibility</p:attrName>
                                        </p:attrNameLst>
                                      </p:cBhvr>
                                      <p:to>
                                        <p:strVal val="hidden"/>
                                      </p:to>
                                    </p:set>
                                  </p:childTnLst>
                                </p:cTn>
                              </p:par>
                              <p:par>
                                <p:cTn id="55" presetID="1" presetClass="entr" presetSubtype="0" fill="hold" grpId="2" nodeType="with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nimBg="1"/>
      <p:bldP spid="24581" grpId="0" animBg="1"/>
      <p:bldP spid="24582" grpId="0" animBg="1"/>
      <p:bldP spid="24582" grpId="1" animBg="1"/>
      <p:bldP spid="24582" grpId="2" animBg="1"/>
      <p:bldP spid="24583" grpId="0" animBg="1"/>
      <p:bldP spid="24586" grpId="0" animBg="1"/>
      <p:bldP spid="24586" grpId="1" animBg="1"/>
      <p:bldP spid="24586" grpId="2" animBg="1"/>
      <p:bldP spid="14" grpId="0" animBg="1"/>
      <p:bldP spid="15" grpId="0" animBg="1"/>
      <p:bldP spid="15" grpId="1" animBg="1"/>
      <p:bldP spid="15"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468313" y="1496144"/>
            <a:ext cx="8229600" cy="5029200"/>
          </a:xfrm>
        </p:spPr>
        <p:txBody>
          <a:bodyPr/>
          <a:lstStyle/>
          <a:p>
            <a:pPr marL="0" indent="0" eaLnBrk="1" hangingPunct="1">
              <a:lnSpc>
                <a:spcPct val="90000"/>
              </a:lnSpc>
              <a:buNone/>
            </a:pPr>
            <a:r>
              <a:rPr lang="it-IT" sz="2400" b="1" dirty="0"/>
              <a:t>	</a:t>
            </a:r>
            <a:r>
              <a:rPr lang="it-IT" sz="2400" b="1" dirty="0" smtClean="0"/>
              <a:t>   lato uomo		                  lato donna</a:t>
            </a:r>
          </a:p>
          <a:p>
            <a:pPr marL="0" indent="0" eaLnBrk="1" hangingPunct="1">
              <a:lnSpc>
                <a:spcPct val="90000"/>
              </a:lnSpc>
              <a:buNone/>
            </a:pPr>
            <a:r>
              <a:rPr lang="it-IT" dirty="0" smtClean="0">
                <a:latin typeface="GraecaII" pitchFamily="2" charset="0"/>
              </a:rPr>
              <a:t>						</a:t>
            </a:r>
            <a:r>
              <a:rPr lang="it-IT" sz="3600" dirty="0" smtClean="0">
                <a:solidFill>
                  <a:srgbClr val="0000FF"/>
                </a:solidFill>
                <a:latin typeface="Times New Roman" pitchFamily="18" charset="0"/>
              </a:rPr>
              <a:t>S(A)</a:t>
            </a:r>
            <a:r>
              <a:rPr lang="it-IT" sz="4000" dirty="0" smtClean="0">
                <a:solidFill>
                  <a:srgbClr val="0000FF"/>
                </a:solidFill>
                <a:latin typeface="Times New Roman" pitchFamily="18" charset="0"/>
              </a:rPr>
              <a:t/>
            </a:r>
            <a:br>
              <a:rPr lang="it-IT" sz="4000" dirty="0" smtClean="0">
                <a:solidFill>
                  <a:srgbClr val="0000FF"/>
                </a:solidFill>
                <a:latin typeface="Times New Roman" pitchFamily="18" charset="0"/>
              </a:rPr>
            </a:br>
            <a:r>
              <a:rPr lang="it-IT" dirty="0" smtClean="0">
                <a:latin typeface="GraecaII" pitchFamily="2" charset="0"/>
              </a:rPr>
              <a:t>				</a:t>
            </a:r>
            <a:r>
              <a:rPr lang="it-IT" sz="4400" b="1" dirty="0" smtClean="0">
                <a:solidFill>
                  <a:srgbClr val="FF0000"/>
                </a:solidFill>
                <a:latin typeface="GraecaII" pitchFamily="2" charset="0"/>
              </a:rPr>
              <a:t>                         </a:t>
            </a:r>
            <a:r>
              <a:rPr lang="it-IT" sz="5400" dirty="0" smtClean="0">
                <a:solidFill>
                  <a:srgbClr val="FF0000"/>
                </a:solidFill>
                <a:latin typeface="GraecaII" pitchFamily="2" charset="0"/>
              </a:rPr>
              <a:t>   </a:t>
            </a:r>
          </a:p>
          <a:p>
            <a:pPr marL="0" indent="0" eaLnBrk="1" hangingPunct="1">
              <a:lnSpc>
                <a:spcPct val="90000"/>
              </a:lnSpc>
              <a:buNone/>
            </a:pPr>
            <a:r>
              <a:rPr lang="it-IT" sz="3600" dirty="0" smtClean="0">
                <a:solidFill>
                  <a:schemeClr val="tx2"/>
                </a:solidFill>
                <a:latin typeface="Times New Roman" pitchFamily="18" charset="0"/>
                <a:cs typeface="Times New Roman" pitchFamily="18" charset="0"/>
                <a:sym typeface="Symbol"/>
              </a:rPr>
              <a:t>							     La</a:t>
            </a:r>
          </a:p>
          <a:p>
            <a:pPr marL="0" indent="0" eaLnBrk="1" hangingPunct="1">
              <a:lnSpc>
                <a:spcPct val="90000"/>
              </a:lnSpc>
              <a:buNone/>
            </a:pPr>
            <a:r>
              <a:rPr lang="it-IT" sz="3600" dirty="0">
                <a:solidFill>
                  <a:srgbClr val="0000FF"/>
                </a:solidFill>
                <a:latin typeface="GraecaII" pitchFamily="2" charset="0"/>
                <a:sym typeface="Symbol"/>
              </a:rPr>
              <a:t> </a:t>
            </a:r>
            <a:r>
              <a:rPr lang="it-IT" sz="3600" dirty="0" smtClean="0">
                <a:solidFill>
                  <a:srgbClr val="0000FF"/>
                </a:solidFill>
                <a:latin typeface="GraecaII" pitchFamily="2" charset="0"/>
                <a:sym typeface="Symbol"/>
              </a:rPr>
              <a:t>   </a:t>
            </a:r>
            <a:endParaRPr lang="it-IT" sz="3600" dirty="0" smtClean="0">
              <a:solidFill>
                <a:srgbClr val="0000FF"/>
              </a:solidFill>
              <a:latin typeface="GraecaII" pitchFamily="2" charset="0"/>
            </a:endParaRPr>
          </a:p>
          <a:p>
            <a:pPr marL="0" indent="0" algn="just" eaLnBrk="1" hangingPunct="1">
              <a:lnSpc>
                <a:spcPct val="90000"/>
              </a:lnSpc>
              <a:buNone/>
            </a:pPr>
            <a:r>
              <a:rPr lang="it-IT" sz="2000" dirty="0" smtClean="0">
                <a:solidFill>
                  <a:srgbClr val="000066"/>
                </a:solidFill>
                <a:latin typeface="Times New Roman" pitchFamily="18" charset="0"/>
              </a:rPr>
              <a:t>Il godimento fallico, lato uomo, non è sufficiente ad esprimere per intero il campo del godimento; le donne lì si rivolgono in quanto vi è iscritto il significante del loro desiderio, il fallo, che però non le esaurisce in quanto donne: resta loro aperto il campo dell’Altro che è barrato (A ) in quanto designa il buco del reale fuori significante (perciò è inaccessibile) ed ogni donna cerca di trovare il significante per poterlo nominare [S(A)], secondo la singolarità della propria ricerca. È qui che si situa la logica dell’amore.</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7157" y="5719787"/>
            <a:ext cx="6651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0" name="Rectangle 2"/>
          <p:cNvSpPr>
            <a:spLocks noGrp="1" noChangeArrowheads="1"/>
          </p:cNvSpPr>
          <p:nvPr>
            <p:ph type="title"/>
          </p:nvPr>
        </p:nvSpPr>
        <p:spPr/>
        <p:txBody>
          <a:bodyPr/>
          <a:lstStyle/>
          <a:p>
            <a:pPr eaLnBrk="1" hangingPunct="1"/>
            <a:r>
              <a:rPr lang="it-IT" sz="3200" dirty="0" smtClean="0">
                <a:solidFill>
                  <a:srgbClr val="6600CC"/>
                </a:solidFill>
              </a:rPr>
              <a:t>Ora il secondo godimento:</a:t>
            </a:r>
            <a:br>
              <a:rPr lang="it-IT" sz="3200" dirty="0" smtClean="0">
                <a:solidFill>
                  <a:srgbClr val="6600CC"/>
                </a:solidFill>
              </a:rPr>
            </a:br>
            <a:r>
              <a:rPr lang="it-IT" sz="3200" dirty="0" smtClean="0">
                <a:solidFill>
                  <a:srgbClr val="6600CC"/>
                </a:solidFill>
              </a:rPr>
              <a:t>Il godimento Altro (J</a:t>
            </a:r>
            <a:r>
              <a:rPr lang="it-IT" sz="2400" dirty="0" smtClean="0">
                <a:solidFill>
                  <a:srgbClr val="6600CC"/>
                </a:solidFill>
              </a:rPr>
              <a:t>A</a:t>
            </a:r>
            <a:r>
              <a:rPr lang="it-IT" sz="3200" dirty="0" smtClean="0">
                <a:solidFill>
                  <a:srgbClr val="6600CC"/>
                </a:solidFill>
              </a:rPr>
              <a:t>)</a:t>
            </a:r>
          </a:p>
        </p:txBody>
      </p:sp>
      <p:sp>
        <p:nvSpPr>
          <p:cNvPr id="12292" name="Line 5"/>
          <p:cNvSpPr>
            <a:spLocks noChangeShapeType="1"/>
          </p:cNvSpPr>
          <p:nvPr/>
        </p:nvSpPr>
        <p:spPr bwMode="auto">
          <a:xfrm>
            <a:off x="4427984" y="1496144"/>
            <a:ext cx="0" cy="3060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it-IT" dirty="0"/>
          </a:p>
        </p:txBody>
      </p:sp>
      <p:sp>
        <p:nvSpPr>
          <p:cNvPr id="12293" name="Line 6"/>
          <p:cNvSpPr>
            <a:spLocks noChangeShapeType="1"/>
          </p:cNvSpPr>
          <p:nvPr/>
        </p:nvSpPr>
        <p:spPr bwMode="auto">
          <a:xfrm>
            <a:off x="539750" y="1856085"/>
            <a:ext cx="8064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294" name="Line 7"/>
          <p:cNvSpPr>
            <a:spLocks noChangeShapeType="1"/>
          </p:cNvSpPr>
          <p:nvPr/>
        </p:nvSpPr>
        <p:spPr bwMode="auto">
          <a:xfrm flipV="1">
            <a:off x="6263481" y="1931119"/>
            <a:ext cx="649287" cy="50103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295" name="Line 8"/>
          <p:cNvSpPr>
            <a:spLocks noChangeShapeType="1"/>
          </p:cNvSpPr>
          <p:nvPr/>
        </p:nvSpPr>
        <p:spPr bwMode="auto">
          <a:xfrm flipV="1">
            <a:off x="7236296" y="3283769"/>
            <a:ext cx="863600" cy="6492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296" name="Line 9"/>
          <p:cNvSpPr>
            <a:spLocks noChangeShapeType="1"/>
          </p:cNvSpPr>
          <p:nvPr/>
        </p:nvSpPr>
        <p:spPr bwMode="auto">
          <a:xfrm flipH="1" flipV="1">
            <a:off x="6912546" y="2492896"/>
            <a:ext cx="539774" cy="93610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298" name="Segnaposto data 2"/>
          <p:cNvSpPr txBox="1">
            <a:spLocks/>
          </p:cNvSpPr>
          <p:nvPr/>
        </p:nvSpPr>
        <p:spPr bwMode="auto">
          <a:xfrm>
            <a:off x="457200" y="6481763"/>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1400" b="1">
                <a:solidFill>
                  <a:srgbClr val="B40000"/>
                </a:solidFill>
              </a:rPr>
              <a:t>16/03/2012</a:t>
            </a:r>
          </a:p>
        </p:txBody>
      </p:sp>
      <p:sp>
        <p:nvSpPr>
          <p:cNvPr id="12299" name="Segnaposto piè di pagina 3"/>
          <p:cNvSpPr txBox="1">
            <a:spLocks/>
          </p:cNvSpPr>
          <p:nvPr/>
        </p:nvSpPr>
        <p:spPr bwMode="auto">
          <a:xfrm>
            <a:off x="3124200" y="6481763"/>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t-IT" sz="1400" b="1">
                <a:solidFill>
                  <a:srgbClr val="B40000"/>
                </a:solidFill>
              </a:rPr>
              <a:t>Dott. Daniele Benini</a:t>
            </a:r>
          </a:p>
        </p:txBody>
      </p:sp>
      <p:sp>
        <p:nvSpPr>
          <p:cNvPr id="12300" name="Segnaposto numero diapositiva 6"/>
          <p:cNvSpPr txBox="1">
            <a:spLocks/>
          </p:cNvSpPr>
          <p:nvPr/>
        </p:nvSpPr>
        <p:spPr bwMode="auto">
          <a:xfrm>
            <a:off x="8172450" y="6481763"/>
            <a:ext cx="5143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6DC30FC-D6F3-40C2-A1C3-33CB80B7139D}" type="slidenum">
              <a:rPr lang="it-IT" sz="1400">
                <a:solidFill>
                  <a:srgbClr val="C00000"/>
                </a:solidFill>
              </a:rPr>
              <a:pPr algn="r" eaLnBrk="1" hangingPunct="1"/>
              <a:t>11</a:t>
            </a:fld>
            <a:endParaRPr lang="it-IT" sz="1600">
              <a:solidFill>
                <a:srgbClr val="C00000"/>
              </a:solidFill>
            </a:endParaRPr>
          </a:p>
        </p:txBody>
      </p:sp>
      <p:sp>
        <p:nvSpPr>
          <p:cNvPr id="23" name="Line 9"/>
          <p:cNvSpPr>
            <a:spLocks noChangeShapeType="1"/>
          </p:cNvSpPr>
          <p:nvPr/>
        </p:nvSpPr>
        <p:spPr bwMode="auto">
          <a:xfrm flipH="1">
            <a:off x="1523999" y="3620887"/>
            <a:ext cx="5768336" cy="52819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2395" y="5229200"/>
            <a:ext cx="6699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9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29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29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29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29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229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3"/>
                                        </p:tgtEl>
                                        <p:attrNameLst>
                                          <p:attrName>style.visibility</p:attrName>
                                        </p:attrNameLst>
                                      </p:cBhvr>
                                      <p:to>
                                        <p:strVal val="hidden"/>
                                      </p:to>
                                    </p:set>
                                  </p:childTnLst>
                                </p:cTn>
                              </p:par>
                              <p:par>
                                <p:cTn id="39" presetID="1" presetClass="entr" presetSubtype="0" fill="hold" grpId="2" nodeType="withEffect">
                                  <p:stCondLst>
                                    <p:cond delay="0"/>
                                  </p:stCondLst>
                                  <p:childTnLst>
                                    <p:set>
                                      <p:cBhvr>
                                        <p:cTn id="40" dur="1" fill="hold">
                                          <p:stCondLst>
                                            <p:cond delay="0"/>
                                          </p:stCondLst>
                                        </p:cTn>
                                        <p:tgtEl>
                                          <p:spTgt spid="1229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2"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P spid="12293" grpId="0" animBg="1"/>
      <p:bldP spid="12294" grpId="0" animBg="1"/>
      <p:bldP spid="12295" grpId="0" animBg="1"/>
      <p:bldP spid="12296" grpId="0" animBg="1"/>
      <p:bldP spid="12296" grpId="1" animBg="1"/>
      <p:bldP spid="12296" grpId="2" animBg="1"/>
      <p:bldP spid="23" grpId="0" animBg="1"/>
      <p:bldP spid="23" grpId="1" animBg="1"/>
      <p:bldP spid="23"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16632"/>
            <a:ext cx="8229600" cy="1143000"/>
          </a:xfrm>
        </p:spPr>
        <p:txBody>
          <a:bodyPr/>
          <a:lstStyle/>
          <a:p>
            <a:r>
              <a:rPr lang="it-IT" sz="3600" dirty="0">
                <a:solidFill>
                  <a:srgbClr val="0000FF"/>
                </a:solidFill>
              </a:rPr>
              <a:t>Il godimento mistico, aspetto particolare del godimento </a:t>
            </a:r>
            <a:r>
              <a:rPr lang="it-IT" sz="3600" dirty="0" smtClean="0">
                <a:solidFill>
                  <a:srgbClr val="0000FF"/>
                </a:solidFill>
              </a:rPr>
              <a:t>Altro </a:t>
            </a:r>
            <a:r>
              <a:rPr lang="it-IT" sz="3600" dirty="0">
                <a:solidFill>
                  <a:srgbClr val="0000FF"/>
                </a:solidFill>
              </a:rPr>
              <a:t>(J</a:t>
            </a:r>
            <a:r>
              <a:rPr lang="it-IT" sz="3600" baseline="-25000" dirty="0">
                <a:solidFill>
                  <a:srgbClr val="0000FF"/>
                </a:solidFill>
              </a:rPr>
              <a:t>A</a:t>
            </a:r>
            <a:r>
              <a:rPr lang="it-IT" sz="3600" dirty="0">
                <a:solidFill>
                  <a:srgbClr val="0000FF"/>
                </a:solidFill>
              </a:rPr>
              <a:t>)</a:t>
            </a:r>
          </a:p>
        </p:txBody>
      </p:sp>
      <p:pic>
        <p:nvPicPr>
          <p:cNvPr id="25604"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768192" y="1389200"/>
            <a:ext cx="5120001" cy="3840000"/>
          </a:xfrm>
          <a:noFill/>
        </p:spPr>
      </p:pic>
      <p:sp>
        <p:nvSpPr>
          <p:cNvPr id="25605" name="Rectangle 5"/>
          <p:cNvSpPr>
            <a:spLocks noChangeArrowheads="1"/>
          </p:cNvSpPr>
          <p:nvPr/>
        </p:nvSpPr>
        <p:spPr bwMode="auto">
          <a:xfrm>
            <a:off x="971600" y="5262299"/>
            <a:ext cx="727280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sz="1600" dirty="0" smtClean="0">
                <a:solidFill>
                  <a:schemeClr val="tx2"/>
                </a:solidFill>
                <a:hlinkClick r:id="rId3"/>
              </a:rPr>
              <a:t>Statua </a:t>
            </a:r>
            <a:r>
              <a:rPr lang="it-IT" sz="1600" dirty="0">
                <a:solidFill>
                  <a:schemeClr val="tx2"/>
                </a:solidFill>
                <a:hlinkClick r:id="rId3"/>
              </a:rPr>
              <a:t>dell'estasi di Santa Teresa d'</a:t>
            </a:r>
            <a:r>
              <a:rPr lang="it-IT" sz="1600" dirty="0" err="1">
                <a:solidFill>
                  <a:schemeClr val="tx2"/>
                </a:solidFill>
                <a:hlinkClick r:id="rId3"/>
              </a:rPr>
              <a:t>Avila</a:t>
            </a:r>
            <a:r>
              <a:rPr lang="it-IT" sz="1600" dirty="0">
                <a:solidFill>
                  <a:schemeClr val="tx2"/>
                </a:solidFill>
                <a:hlinkClick r:id="rId3"/>
              </a:rPr>
              <a:t>, scolpita da Gian </a:t>
            </a:r>
            <a:r>
              <a:rPr lang="it-IT" sz="1600" dirty="0" smtClean="0">
                <a:solidFill>
                  <a:schemeClr val="tx2"/>
                </a:solidFill>
                <a:hlinkClick r:id="rId3"/>
              </a:rPr>
              <a:t>Lorenzo Bernini</a:t>
            </a:r>
            <a:r>
              <a:rPr lang="it-IT" sz="1600" dirty="0">
                <a:solidFill>
                  <a:schemeClr val="tx2"/>
                </a:solidFill>
                <a:hlinkClick r:id="rId3"/>
              </a:rPr>
              <a:t>, </a:t>
            </a:r>
            <a:endParaRPr lang="it-IT" sz="1600" dirty="0" smtClean="0">
              <a:solidFill>
                <a:schemeClr val="tx2"/>
              </a:solidFill>
              <a:hlinkClick r:id="rId3"/>
            </a:endParaRPr>
          </a:p>
          <a:p>
            <a:pPr algn="ctr"/>
            <a:r>
              <a:rPr lang="it-IT" sz="1600" dirty="0" smtClean="0">
                <a:solidFill>
                  <a:schemeClr val="tx2"/>
                </a:solidFill>
                <a:hlinkClick r:id="rId3"/>
              </a:rPr>
              <a:t>conservata </a:t>
            </a:r>
            <a:r>
              <a:rPr lang="it-IT" sz="1600" dirty="0">
                <a:solidFill>
                  <a:schemeClr val="tx2"/>
                </a:solidFill>
                <a:hlinkClick r:id="rId3"/>
              </a:rPr>
              <a:t>nella chiesa di Santa Maria della Vittoria a </a:t>
            </a:r>
            <a:r>
              <a:rPr lang="it-IT" sz="1600" dirty="0" smtClean="0">
                <a:solidFill>
                  <a:schemeClr val="tx2"/>
                </a:solidFill>
                <a:hlinkClick r:id="rId3"/>
              </a:rPr>
              <a:t>Roma.</a:t>
            </a:r>
            <a:endParaRPr lang="it-IT" sz="1600" dirty="0" smtClean="0">
              <a:solidFill>
                <a:schemeClr val="tx2"/>
              </a:solidFill>
            </a:endParaRPr>
          </a:p>
          <a:p>
            <a:pPr algn="ctr"/>
            <a:r>
              <a:rPr lang="it-IT" sz="1600" dirty="0" smtClean="0">
                <a:solidFill>
                  <a:schemeClr val="tx2"/>
                </a:solidFill>
              </a:rPr>
              <a:t>Immagine </a:t>
            </a:r>
            <a:r>
              <a:rPr lang="it-IT" sz="1600" dirty="0">
                <a:solidFill>
                  <a:schemeClr val="tx2"/>
                </a:solidFill>
              </a:rPr>
              <a:t>posta nel frontespizio del seminario XX </a:t>
            </a:r>
            <a:r>
              <a:rPr lang="it-IT" sz="1600" i="1" dirty="0" err="1">
                <a:solidFill>
                  <a:schemeClr val="tx2"/>
                </a:solidFill>
              </a:rPr>
              <a:t>Encore</a:t>
            </a:r>
            <a:r>
              <a:rPr lang="it-IT" sz="1600" i="1" dirty="0">
                <a:solidFill>
                  <a:schemeClr val="tx2"/>
                </a:solidFill>
              </a:rPr>
              <a:t>,</a:t>
            </a:r>
            <a:r>
              <a:rPr lang="it-IT" sz="1600" dirty="0">
                <a:solidFill>
                  <a:schemeClr val="tx2"/>
                </a:solidFill>
              </a:rPr>
              <a:t> edizione francese.</a:t>
            </a:r>
          </a:p>
        </p:txBody>
      </p:sp>
      <p:sp>
        <p:nvSpPr>
          <p:cNvPr id="9" name="Rectangle 2"/>
          <p:cNvSpPr txBox="1">
            <a:spLocks noChangeArrowheads="1"/>
          </p:cNvSpPr>
          <p:nvPr/>
        </p:nvSpPr>
        <p:spPr bwMode="auto">
          <a:xfrm>
            <a:off x="457200" y="6093295"/>
            <a:ext cx="8229600" cy="576065"/>
          </a:xfrm>
          <a:prstGeom prst="rect">
            <a:avLst/>
          </a:prstGeom>
          <a:noFill/>
          <a:ln w="9525" cmpd="dbl">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sz="3600" dirty="0" smtClean="0">
                <a:solidFill>
                  <a:srgbClr val="660033"/>
                </a:solidFill>
              </a:rPr>
              <a:t>- Grazie per l’attenzione -</a:t>
            </a:r>
            <a:endParaRPr lang="it-IT" sz="3600" dirty="0">
              <a:solidFill>
                <a:srgbClr val="660033"/>
              </a:solidFill>
            </a:endParaRPr>
          </a:p>
        </p:txBody>
      </p:sp>
    </p:spTree>
    <p:extLst>
      <p:ext uri="{BB962C8B-B14F-4D97-AF65-F5344CB8AC3E}">
        <p14:creationId xmlns:p14="http://schemas.microsoft.com/office/powerpoint/2010/main" val="407178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97768"/>
            <a:ext cx="8229600" cy="1143000"/>
          </a:xfrm>
        </p:spPr>
        <p:txBody>
          <a:bodyPr/>
          <a:lstStyle/>
          <a:p>
            <a:pPr eaLnBrk="1" hangingPunct="1"/>
            <a:r>
              <a:rPr lang="it-IT" sz="2000" dirty="0" smtClean="0">
                <a:solidFill>
                  <a:srgbClr val="800080"/>
                </a:solidFill>
              </a:rPr>
              <a:t/>
            </a:r>
            <a:br>
              <a:rPr lang="it-IT" sz="2000" dirty="0" smtClean="0">
                <a:solidFill>
                  <a:srgbClr val="800080"/>
                </a:solidFill>
              </a:rPr>
            </a:br>
            <a:r>
              <a:rPr lang="it-IT" sz="2000" dirty="0" smtClean="0">
                <a:solidFill>
                  <a:srgbClr val="800080"/>
                </a:solidFill>
              </a:rPr>
              <a:t/>
            </a:r>
            <a:br>
              <a:rPr lang="it-IT" sz="2000" dirty="0" smtClean="0">
                <a:solidFill>
                  <a:srgbClr val="800080"/>
                </a:solidFill>
              </a:rPr>
            </a:br>
            <a:r>
              <a:rPr lang="it-IT" sz="2000" dirty="0" smtClean="0">
                <a:solidFill>
                  <a:srgbClr val="800080"/>
                </a:solidFill>
              </a:rPr>
              <a:t/>
            </a:r>
            <a:br>
              <a:rPr lang="it-IT" sz="2000" dirty="0" smtClean="0">
                <a:solidFill>
                  <a:srgbClr val="800080"/>
                </a:solidFill>
              </a:rPr>
            </a:br>
            <a:r>
              <a:rPr lang="it-IT" sz="2000" dirty="0" smtClean="0">
                <a:solidFill>
                  <a:srgbClr val="800080"/>
                </a:solidFill>
              </a:rPr>
              <a:t/>
            </a:r>
            <a:br>
              <a:rPr lang="it-IT" sz="2000" dirty="0" smtClean="0">
                <a:solidFill>
                  <a:srgbClr val="800080"/>
                </a:solidFill>
              </a:rPr>
            </a:br>
            <a:r>
              <a:rPr lang="it-IT" sz="2000" dirty="0" smtClean="0">
                <a:solidFill>
                  <a:srgbClr val="800080"/>
                </a:solidFill>
              </a:rPr>
              <a:t/>
            </a:r>
            <a:br>
              <a:rPr lang="it-IT" sz="2000" dirty="0" smtClean="0">
                <a:solidFill>
                  <a:srgbClr val="800080"/>
                </a:solidFill>
              </a:rPr>
            </a:br>
            <a:r>
              <a:rPr lang="it-IT" sz="2000" dirty="0" smtClean="0">
                <a:solidFill>
                  <a:srgbClr val="800080"/>
                </a:solidFill>
              </a:rPr>
              <a:t/>
            </a:r>
            <a:br>
              <a:rPr lang="it-IT" sz="2000" dirty="0" smtClean="0">
                <a:solidFill>
                  <a:srgbClr val="800080"/>
                </a:solidFill>
              </a:rPr>
            </a:br>
            <a:r>
              <a:rPr lang="it-IT" sz="2000" dirty="0" smtClean="0">
                <a:solidFill>
                  <a:srgbClr val="800080"/>
                </a:solidFill>
              </a:rPr>
              <a:t/>
            </a:r>
            <a:br>
              <a:rPr lang="it-IT" sz="2000" dirty="0" smtClean="0">
                <a:solidFill>
                  <a:srgbClr val="800080"/>
                </a:solidFill>
              </a:rPr>
            </a:br>
            <a:r>
              <a:rPr lang="it-IT" sz="2000" dirty="0" smtClean="0">
                <a:solidFill>
                  <a:srgbClr val="800080"/>
                </a:solidFill>
              </a:rPr>
              <a:t/>
            </a:r>
            <a:br>
              <a:rPr lang="it-IT" sz="2000" dirty="0" smtClean="0">
                <a:solidFill>
                  <a:srgbClr val="800080"/>
                </a:solidFill>
              </a:rPr>
            </a:br>
            <a:r>
              <a:rPr lang="it-IT" sz="2000" dirty="0" smtClean="0">
                <a:solidFill>
                  <a:srgbClr val="800080"/>
                </a:solidFill>
              </a:rPr>
              <a:t/>
            </a:r>
            <a:br>
              <a:rPr lang="it-IT" sz="2000" dirty="0" smtClean="0">
                <a:solidFill>
                  <a:srgbClr val="800080"/>
                </a:solidFill>
              </a:rPr>
            </a:br>
            <a:r>
              <a:rPr lang="it-IT" sz="2000" dirty="0" smtClean="0">
                <a:solidFill>
                  <a:srgbClr val="800080"/>
                </a:solidFill>
              </a:rPr>
              <a:t/>
            </a:r>
            <a:br>
              <a:rPr lang="it-IT" sz="2000" dirty="0" smtClean="0">
                <a:solidFill>
                  <a:srgbClr val="800080"/>
                </a:solidFill>
              </a:rPr>
            </a:br>
            <a:r>
              <a:rPr lang="it-IT" sz="2000" dirty="0" smtClean="0">
                <a:solidFill>
                  <a:srgbClr val="800080"/>
                </a:solidFill>
              </a:rPr>
              <a:t/>
            </a:r>
            <a:br>
              <a:rPr lang="it-IT" sz="2000" dirty="0" smtClean="0">
                <a:solidFill>
                  <a:srgbClr val="800080"/>
                </a:solidFill>
              </a:rPr>
            </a:br>
            <a:r>
              <a:rPr lang="it-IT" sz="2000" dirty="0" smtClean="0">
                <a:solidFill>
                  <a:srgbClr val="800080"/>
                </a:solidFill>
              </a:rPr>
              <a:t>Oppure:</a:t>
            </a:r>
            <a:br>
              <a:rPr lang="it-IT" sz="2000" dirty="0" smtClean="0">
                <a:solidFill>
                  <a:srgbClr val="800080"/>
                </a:solidFill>
              </a:rPr>
            </a:br>
            <a:r>
              <a:rPr lang="it-IT" sz="3600" dirty="0" smtClean="0">
                <a:solidFill>
                  <a:srgbClr val="C00000"/>
                </a:solidFill>
              </a:rPr>
              <a:t>La donna </a:t>
            </a:r>
            <a:r>
              <a:rPr lang="it-IT" sz="3600" dirty="0" err="1" smtClean="0">
                <a:solidFill>
                  <a:srgbClr val="800080"/>
                </a:solidFill>
              </a:rPr>
              <a:t>sinthomo</a:t>
            </a:r>
            <a:r>
              <a:rPr lang="it-IT" sz="3600" dirty="0" smtClean="0">
                <a:solidFill>
                  <a:srgbClr val="800080"/>
                </a:solidFill>
              </a:rPr>
              <a:t> </a:t>
            </a:r>
            <a:r>
              <a:rPr lang="it-IT" sz="3600" dirty="0" smtClean="0">
                <a:solidFill>
                  <a:srgbClr val="C00000"/>
                </a:solidFill>
              </a:rPr>
              <a:t>dell’uomo?</a:t>
            </a:r>
            <a:br>
              <a:rPr lang="it-IT" sz="3600" dirty="0" smtClean="0">
                <a:solidFill>
                  <a:srgbClr val="C00000"/>
                </a:solidFill>
              </a:rPr>
            </a:br>
            <a:r>
              <a:rPr lang="it-IT" sz="11100" dirty="0" smtClean="0">
                <a:solidFill>
                  <a:srgbClr val="FF0000"/>
                </a:solidFill>
              </a:rPr>
              <a:t/>
            </a:r>
            <a:br>
              <a:rPr lang="it-IT" sz="11100" dirty="0" smtClean="0">
                <a:solidFill>
                  <a:srgbClr val="FF0000"/>
                </a:solidFill>
              </a:rPr>
            </a:br>
            <a:endParaRPr lang="it-IT" sz="11100" dirty="0" smtClean="0">
              <a:solidFill>
                <a:srgbClr val="FF0000"/>
              </a:solidFill>
            </a:endParaRPr>
          </a:p>
        </p:txBody>
      </p:sp>
      <p:sp>
        <p:nvSpPr>
          <p:cNvPr id="3075" name="Rectangle 3"/>
          <p:cNvSpPr>
            <a:spLocks noGrp="1" noChangeArrowheads="1"/>
          </p:cNvSpPr>
          <p:nvPr>
            <p:ph type="body" idx="1"/>
          </p:nvPr>
        </p:nvSpPr>
        <p:spPr>
          <a:xfrm>
            <a:off x="179388" y="2539554"/>
            <a:ext cx="5472112" cy="3049686"/>
          </a:xfrm>
        </p:spPr>
        <p:txBody>
          <a:bodyPr/>
          <a:lstStyle/>
          <a:p>
            <a:pPr marL="0" indent="0" algn="just" eaLnBrk="1" hangingPunct="1">
              <a:lnSpc>
                <a:spcPct val="80000"/>
              </a:lnSpc>
              <a:spcAft>
                <a:spcPts val="400"/>
              </a:spcAft>
              <a:buFontTx/>
              <a:buNone/>
            </a:pPr>
            <a:r>
              <a:rPr lang="it-IT" sz="1800" i="1" dirty="0" err="1" smtClean="0">
                <a:solidFill>
                  <a:srgbClr val="C00000"/>
                </a:solidFill>
              </a:rPr>
              <a:t>Sympt</a:t>
            </a:r>
            <a:r>
              <a:rPr lang="en-US" sz="1800" i="1" dirty="0" err="1" smtClean="0">
                <a:solidFill>
                  <a:srgbClr val="C00000"/>
                </a:solidFill>
                <a:latin typeface="Times New Roman" pitchFamily="18" charset="0"/>
                <a:cs typeface="Times New Roman" pitchFamily="18" charset="0"/>
              </a:rPr>
              <a:t>ôme</a:t>
            </a:r>
            <a:r>
              <a:rPr lang="en-US" sz="1800" dirty="0" smtClean="0">
                <a:solidFill>
                  <a:srgbClr val="C00000"/>
                </a:solidFill>
                <a:latin typeface="Times New Roman" pitchFamily="18" charset="0"/>
                <a:cs typeface="Times New Roman" pitchFamily="18" charset="0"/>
              </a:rPr>
              <a:t> </a:t>
            </a:r>
            <a:r>
              <a:rPr lang="en-US" sz="1800" dirty="0" smtClean="0">
                <a:latin typeface="Times New Roman" pitchFamily="18" charset="0"/>
                <a:cs typeface="Times New Roman" pitchFamily="18" charset="0"/>
              </a:rPr>
              <a:t>da </a:t>
            </a:r>
            <a:r>
              <a:rPr lang="en-US" sz="1800" i="1" dirty="0" smtClean="0">
                <a:latin typeface="Times New Roman" pitchFamily="18" charset="0"/>
                <a:cs typeface="Times New Roman" pitchFamily="18" charset="0"/>
              </a:rPr>
              <a:t>sun </a:t>
            </a:r>
            <a:r>
              <a:rPr lang="en-US" sz="1800" i="1" dirty="0" err="1" smtClean="0">
                <a:latin typeface="Times New Roman" pitchFamily="18" charset="0"/>
                <a:cs typeface="Times New Roman" pitchFamily="18" charset="0"/>
              </a:rPr>
              <a:t>pìptein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significa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accadere</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insieme</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ovvero</a:t>
            </a: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a:t>
            </a:r>
            <a:r>
              <a:rPr lang="en-US" sz="1800" dirty="0" err="1" smtClean="0">
                <a:latin typeface="Times New Roman" pitchFamily="18" charset="0"/>
                <a:cs typeface="Times New Roman" pitchFamily="18" charset="0"/>
              </a:rPr>
              <a:t>coincidenza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testo</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rivelatore</a:t>
            </a:r>
            <a:r>
              <a:rPr lang="en-US" sz="1800" dirty="0" smtClean="0">
                <a:latin typeface="Times New Roman" pitchFamily="18" charset="0"/>
                <a:cs typeface="Times New Roman" pitchFamily="18" charset="0"/>
              </a:rPr>
              <a:t> di Freud: “Un </a:t>
            </a:r>
            <a:r>
              <a:rPr lang="en-US" sz="1800" dirty="0" err="1" smtClean="0">
                <a:latin typeface="Times New Roman" pitchFamily="18" charset="0"/>
                <a:cs typeface="Times New Roman" pitchFamily="18" charset="0"/>
              </a:rPr>
              <a:t>sintomo</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isterico</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sorge</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unicamente</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lì</a:t>
            </a:r>
            <a:r>
              <a:rPr lang="en-US" sz="1800" dirty="0" smtClean="0">
                <a:latin typeface="Times New Roman" pitchFamily="18" charset="0"/>
                <a:cs typeface="Times New Roman" pitchFamily="18" charset="0"/>
              </a:rPr>
              <a:t> dove due </a:t>
            </a:r>
            <a:r>
              <a:rPr lang="en-US" sz="1800" dirty="0" err="1" smtClean="0">
                <a:latin typeface="Times New Roman" pitchFamily="18" charset="0"/>
                <a:cs typeface="Times New Roman" pitchFamily="18" charset="0"/>
              </a:rPr>
              <a:t>appagamenti</a:t>
            </a:r>
            <a:r>
              <a:rPr lang="en-US" sz="1800" dirty="0" smtClean="0">
                <a:latin typeface="Times New Roman" pitchFamily="18" charset="0"/>
                <a:cs typeface="Times New Roman" pitchFamily="18" charset="0"/>
              </a:rPr>
              <a:t> di </a:t>
            </a:r>
            <a:r>
              <a:rPr lang="en-US" sz="1800" dirty="0" err="1" smtClean="0">
                <a:latin typeface="Times New Roman" pitchFamily="18" charset="0"/>
                <a:cs typeface="Times New Roman" pitchFamily="18" charset="0"/>
              </a:rPr>
              <a:t>desiderio</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opposti</a:t>
            </a:r>
            <a:r>
              <a:rPr lang="en-US" sz="1800" dirty="0" smtClean="0">
                <a:latin typeface="Times New Roman" pitchFamily="18" charset="0"/>
                <a:cs typeface="Times New Roman" pitchFamily="18" charset="0"/>
              </a:rPr>
              <a:t> […] </a:t>
            </a:r>
            <a:r>
              <a:rPr lang="en-US" sz="1800" dirty="0" err="1" smtClean="0">
                <a:latin typeface="Times New Roman" pitchFamily="18" charset="0"/>
                <a:cs typeface="Times New Roman" pitchFamily="18" charset="0"/>
              </a:rPr>
              <a:t>possono</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coincidere</a:t>
            </a:r>
            <a:r>
              <a:rPr lang="en-US" sz="1800" dirty="0" smtClean="0">
                <a:latin typeface="Times New Roman" pitchFamily="18" charset="0"/>
                <a:cs typeface="Times New Roman" pitchFamily="18" charset="0"/>
              </a:rPr>
              <a:t> in </a:t>
            </a:r>
            <a:r>
              <a:rPr lang="en-US" sz="1800" dirty="0" err="1" smtClean="0">
                <a:latin typeface="Times New Roman" pitchFamily="18" charset="0"/>
                <a:cs typeface="Times New Roman" pitchFamily="18" charset="0"/>
              </a:rPr>
              <a:t>un’unica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espressione</a:t>
            </a:r>
            <a:r>
              <a:rPr lang="en-US" sz="1800" dirty="0" smtClean="0">
                <a:latin typeface="Times New Roman" pitchFamily="18" charset="0"/>
                <a:cs typeface="Times New Roman" pitchFamily="18" charset="0"/>
              </a:rPr>
              <a:t> (Vol. III, p. 519).</a:t>
            </a:r>
          </a:p>
          <a:p>
            <a:pPr marL="0" indent="0" algn="just" eaLnBrk="1" hangingPunct="1">
              <a:lnSpc>
                <a:spcPct val="80000"/>
              </a:lnSpc>
              <a:spcAft>
                <a:spcPts val="400"/>
              </a:spcAft>
              <a:buFontTx/>
              <a:buNone/>
            </a:pPr>
            <a:r>
              <a:rPr lang="en-US" sz="1800" dirty="0" err="1" smtClean="0">
                <a:latin typeface="Times New Roman" pitchFamily="18" charset="0"/>
                <a:cs typeface="Times New Roman" pitchFamily="18" charset="0"/>
              </a:rPr>
              <a:t>Originariamente</a:t>
            </a:r>
            <a:r>
              <a:rPr lang="en-US" sz="1800" dirty="0" smtClean="0">
                <a:latin typeface="Times New Roman" pitchFamily="18" charset="0"/>
                <a:cs typeface="Times New Roman" pitchFamily="18" charset="0"/>
              </a:rPr>
              <a:t> (come </a:t>
            </a:r>
            <a:r>
              <a:rPr lang="en-US" sz="1800" dirty="0" err="1" smtClean="0">
                <a:latin typeface="Times New Roman" pitchFamily="18" charset="0"/>
                <a:cs typeface="Times New Roman" pitchFamily="18" charset="0"/>
              </a:rPr>
              <a:t>precisa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il</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dizionario</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etimologico</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della</a:t>
            </a:r>
            <a:r>
              <a:rPr lang="en-US" sz="1800" dirty="0" smtClean="0">
                <a:latin typeface="Times New Roman" pitchFamily="18" charset="0"/>
                <a:cs typeface="Times New Roman" pitchFamily="18" charset="0"/>
              </a:rPr>
              <a:t> lingua </a:t>
            </a:r>
            <a:r>
              <a:rPr lang="en-US" sz="1800" dirty="0" err="1" smtClean="0">
                <a:latin typeface="Times New Roman" pitchFamily="18" charset="0"/>
                <a:cs typeface="Times New Roman" pitchFamily="18" charset="0"/>
              </a:rPr>
              <a:t>francese</a:t>
            </a:r>
            <a:r>
              <a:rPr lang="en-US" sz="1800" dirty="0" smtClean="0">
                <a:latin typeface="Times New Roman" pitchFamily="18" charset="0"/>
                <a:cs typeface="Times New Roman" pitchFamily="18" charset="0"/>
              </a:rPr>
              <a:t> </a:t>
            </a:r>
            <a:r>
              <a:rPr lang="it-IT" sz="1800" b="1" dirty="0" smtClean="0">
                <a:latin typeface="Times New Roman" pitchFamily="18" charset="0"/>
              </a:rPr>
              <a:t>Bloch-</a:t>
            </a:r>
            <a:r>
              <a:rPr lang="it-IT" sz="1800" b="1" dirty="0" err="1" smtClean="0">
                <a:latin typeface="Times New Roman" pitchFamily="18" charset="0"/>
              </a:rPr>
              <a:t>Wartburg</a:t>
            </a:r>
            <a:r>
              <a:rPr lang="it-IT" sz="1800" b="1" dirty="0" smtClean="0">
                <a:latin typeface="Times New Roman" pitchFamily="18" charset="0"/>
              </a:rPr>
              <a:t>) </a:t>
            </a:r>
            <a:r>
              <a:rPr lang="en-US" sz="1800" dirty="0" err="1" smtClean="0">
                <a:latin typeface="Times New Roman" pitchFamily="18" charset="0"/>
                <a:cs typeface="Times New Roman" pitchFamily="18" charset="0"/>
              </a:rPr>
              <a:t>il</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termine</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veniva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scritto</a:t>
            </a:r>
            <a:r>
              <a:rPr lang="en-US" sz="1800" dirty="0" smtClean="0">
                <a:latin typeface="Times New Roman" pitchFamily="18" charset="0"/>
                <a:cs typeface="Times New Roman" pitchFamily="18" charset="0"/>
              </a:rPr>
              <a:t>: </a:t>
            </a:r>
            <a:r>
              <a:rPr lang="en-US" sz="1800" i="1" dirty="0" err="1" smtClean="0">
                <a:solidFill>
                  <a:srgbClr val="660066"/>
                </a:solidFill>
                <a:latin typeface="Times New Roman" pitchFamily="18" charset="0"/>
                <a:cs typeface="Times New Roman" pitchFamily="18" charset="0"/>
              </a:rPr>
              <a:t>sinthome</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che</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deriva</a:t>
            </a:r>
            <a:r>
              <a:rPr lang="en-US" sz="1800" dirty="0" smtClean="0">
                <a:latin typeface="Times New Roman" pitchFamily="18" charset="0"/>
                <a:cs typeface="Times New Roman" pitchFamily="18" charset="0"/>
              </a:rPr>
              <a:t> da </a:t>
            </a:r>
            <a:r>
              <a:rPr lang="en-US" sz="1800" i="1" dirty="0" smtClean="0">
                <a:latin typeface="Times New Roman" pitchFamily="18" charset="0"/>
                <a:cs typeface="Times New Roman" pitchFamily="18" charset="0"/>
              </a:rPr>
              <a:t>sun-</a:t>
            </a:r>
            <a:r>
              <a:rPr lang="en-US" sz="1800" i="1" dirty="0" err="1" smtClean="0">
                <a:latin typeface="Times New Roman" pitchFamily="18" charset="0"/>
                <a:cs typeface="Times New Roman" pitchFamily="18" charset="0"/>
              </a:rPr>
              <a:t>tìthemi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ovvero</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mettere</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insieme</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tenere</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insieme</a:t>
            </a:r>
            <a:r>
              <a:rPr lang="en-US" sz="1800" dirty="0" smtClean="0">
                <a:latin typeface="Times New Roman" pitchFamily="18" charset="0"/>
                <a:cs typeface="Times New Roman" pitchFamily="18" charset="0"/>
              </a:rPr>
              <a:t>”.</a:t>
            </a:r>
          </a:p>
          <a:p>
            <a:pPr marL="0" indent="0" algn="just" eaLnBrk="1" hangingPunct="1">
              <a:lnSpc>
                <a:spcPct val="80000"/>
              </a:lnSpc>
              <a:spcAft>
                <a:spcPts val="400"/>
              </a:spcAft>
              <a:buFontTx/>
              <a:buNone/>
            </a:pPr>
            <a:r>
              <a:rPr lang="en-US" sz="1800" dirty="0" err="1" smtClean="0">
                <a:latin typeface="Times New Roman" pitchFamily="18" charset="0"/>
                <a:cs typeface="Times New Roman" pitchFamily="18" charset="0"/>
              </a:rPr>
              <a:t>Lacan</a:t>
            </a:r>
            <a:r>
              <a:rPr lang="en-US" sz="1800" dirty="0" smtClean="0">
                <a:latin typeface="Times New Roman" pitchFamily="18" charset="0"/>
                <a:cs typeface="Times New Roman" pitchFamily="18" charset="0"/>
              </a:rPr>
              <a:t> lo </a:t>
            </a:r>
            <a:r>
              <a:rPr lang="en-US" sz="1800" dirty="0" err="1" smtClean="0">
                <a:latin typeface="Times New Roman" pitchFamily="18" charset="0"/>
                <a:cs typeface="Times New Roman" pitchFamily="18" charset="0"/>
              </a:rPr>
              <a:t>riscopre</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nell’ultima</a:t>
            </a:r>
            <a:r>
              <a:rPr lang="en-US" sz="1800" dirty="0" smtClean="0">
                <a:latin typeface="Times New Roman" pitchFamily="18" charset="0"/>
                <a:cs typeface="Times New Roman" pitchFamily="18" charset="0"/>
              </a:rPr>
              <a:t> parte del </a:t>
            </a:r>
            <a:r>
              <a:rPr lang="en-US" sz="1800" dirty="0" err="1" smtClean="0">
                <a:latin typeface="Times New Roman" pitchFamily="18" charset="0"/>
                <a:cs typeface="Times New Roman" pitchFamily="18" charset="0"/>
              </a:rPr>
              <a:t>suo</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insegnamento</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perchè</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il</a:t>
            </a:r>
            <a:r>
              <a:rPr lang="en-US" sz="1800" dirty="0" smtClean="0">
                <a:latin typeface="Times New Roman" pitchFamily="18" charset="0"/>
                <a:cs typeface="Times New Roman" pitchFamily="18" charset="0"/>
              </a:rPr>
              <a:t> </a:t>
            </a:r>
            <a:r>
              <a:rPr lang="en-US" sz="1800" i="1" dirty="0" err="1" smtClean="0">
                <a:solidFill>
                  <a:srgbClr val="660066"/>
                </a:solidFill>
                <a:latin typeface="Times New Roman" pitchFamily="18" charset="0"/>
                <a:cs typeface="Times New Roman" pitchFamily="18" charset="0"/>
              </a:rPr>
              <a:t>sinthome</a:t>
            </a:r>
            <a:r>
              <a:rPr lang="en-US" sz="1800" dirty="0" smtClean="0">
                <a:latin typeface="Times New Roman" pitchFamily="18" charset="0"/>
                <a:cs typeface="Times New Roman" pitchFamily="18" charset="0"/>
              </a:rPr>
              <a:t> è “</a:t>
            </a:r>
            <a:r>
              <a:rPr lang="en-US" sz="1800" dirty="0" err="1" smtClean="0">
                <a:latin typeface="Times New Roman" pitchFamily="18" charset="0"/>
                <a:cs typeface="Times New Roman" pitchFamily="18" charset="0"/>
              </a:rPr>
              <a:t>ciò</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che</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tiene</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insieme</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tre</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registri</a:t>
            </a:r>
            <a:r>
              <a:rPr lang="en-US" sz="1800" dirty="0" smtClean="0">
                <a:latin typeface="Times New Roman" pitchFamily="18" charset="0"/>
                <a:cs typeface="Times New Roman" pitchFamily="18" charset="0"/>
              </a:rPr>
              <a:t> R. S. I. </a:t>
            </a:r>
            <a:r>
              <a:rPr lang="en-US" sz="1800" dirty="0" err="1" smtClean="0">
                <a:latin typeface="Times New Roman" pitchFamily="18" charset="0"/>
                <a:cs typeface="Times New Roman" pitchFamily="18" charset="0"/>
              </a:rPr>
              <a:t>quando</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il</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NdP</a:t>
            </a:r>
            <a:r>
              <a:rPr lang="en-US" sz="1800" dirty="0" smtClean="0">
                <a:latin typeface="Times New Roman" pitchFamily="18" charset="0"/>
                <a:cs typeface="Times New Roman" pitchFamily="18" charset="0"/>
              </a:rPr>
              <a:t> è </a:t>
            </a:r>
            <a:r>
              <a:rPr lang="en-US" sz="1800" dirty="0" err="1" smtClean="0">
                <a:latin typeface="Times New Roman" pitchFamily="18" charset="0"/>
                <a:cs typeface="Times New Roman" pitchFamily="18" charset="0"/>
              </a:rPr>
              <a:t>assente</a:t>
            </a: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a:t>
            </a:r>
            <a:r>
              <a:rPr lang="en-US" sz="1800" dirty="0" err="1" smtClean="0">
                <a:latin typeface="Times New Roman" pitchFamily="18" charset="0"/>
                <a:cs typeface="Times New Roman" pitchFamily="18" charset="0"/>
              </a:rPr>
              <a:t>nella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psicosi</a:t>
            </a:r>
            <a:r>
              <a:rPr lang="en-US" sz="1800" dirty="0" smtClean="0">
                <a:latin typeface="Times New Roman" pitchFamily="18" charset="0"/>
                <a:cs typeface="Times New Roman" pitchFamily="18" charset="0"/>
              </a:rPr>
              <a:t>).</a:t>
            </a:r>
          </a:p>
        </p:txBody>
      </p:sp>
      <p:sp>
        <p:nvSpPr>
          <p:cNvPr id="3076" name="Segnaposto data 2"/>
          <p:cNvSpPr txBox="1">
            <a:spLocks/>
          </p:cNvSpPr>
          <p:nvPr/>
        </p:nvSpPr>
        <p:spPr bwMode="auto">
          <a:xfrm>
            <a:off x="457200" y="6481763"/>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1400" b="1">
                <a:solidFill>
                  <a:srgbClr val="B40000"/>
                </a:solidFill>
              </a:rPr>
              <a:t>16/03/2012</a:t>
            </a:r>
          </a:p>
        </p:txBody>
      </p:sp>
      <p:sp>
        <p:nvSpPr>
          <p:cNvPr id="3077" name="Segnaposto piè di pagina 3"/>
          <p:cNvSpPr txBox="1">
            <a:spLocks/>
          </p:cNvSpPr>
          <p:nvPr/>
        </p:nvSpPr>
        <p:spPr bwMode="auto">
          <a:xfrm>
            <a:off x="3124200" y="6481763"/>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t-IT" sz="1400" b="1">
                <a:solidFill>
                  <a:srgbClr val="B40000"/>
                </a:solidFill>
              </a:rPr>
              <a:t>Dott. Daniele Benini</a:t>
            </a:r>
          </a:p>
        </p:txBody>
      </p:sp>
      <p:sp>
        <p:nvSpPr>
          <p:cNvPr id="3078" name="Segnaposto numero diapositiva 6"/>
          <p:cNvSpPr txBox="1">
            <a:spLocks/>
          </p:cNvSpPr>
          <p:nvPr/>
        </p:nvSpPr>
        <p:spPr bwMode="auto">
          <a:xfrm>
            <a:off x="8172450" y="6481763"/>
            <a:ext cx="5143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DB3170E8-02B9-4694-AE6C-C15E5A3901A9}" type="slidenum">
              <a:rPr lang="it-IT" sz="1400">
                <a:solidFill>
                  <a:srgbClr val="C00000"/>
                </a:solidFill>
              </a:rPr>
              <a:pPr algn="r" eaLnBrk="1" hangingPunct="1"/>
              <a:t>2</a:t>
            </a:fld>
            <a:endParaRPr lang="it-IT" sz="1600">
              <a:solidFill>
                <a:srgbClr val="C00000"/>
              </a:solidFill>
            </a:endParaRPr>
          </a:p>
        </p:txBody>
      </p:sp>
      <p:grpSp>
        <p:nvGrpSpPr>
          <p:cNvPr id="3079" name="Gruppo 7"/>
          <p:cNvGrpSpPr>
            <a:grpSpLocks/>
          </p:cNvGrpSpPr>
          <p:nvPr/>
        </p:nvGrpSpPr>
        <p:grpSpPr bwMode="auto">
          <a:xfrm>
            <a:off x="5734050" y="2562200"/>
            <a:ext cx="3238500" cy="2667000"/>
            <a:chOff x="5436097" y="3661966"/>
            <a:chExt cx="3239592" cy="2667099"/>
          </a:xfrm>
        </p:grpSpPr>
        <p:pic>
          <p:nvPicPr>
            <p:cNvPr id="308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7" y="3661966"/>
              <a:ext cx="3239592" cy="2575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2" name="CasellaDiTesto 6"/>
            <p:cNvSpPr txBox="1">
              <a:spLocks noChangeArrowheads="1"/>
            </p:cNvSpPr>
            <p:nvPr/>
          </p:nvSpPr>
          <p:spPr bwMode="auto">
            <a:xfrm>
              <a:off x="5436097" y="6021288"/>
              <a:ext cx="2520279"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1400" b="1">
                  <a:solidFill>
                    <a:srgbClr val="C00000"/>
                  </a:solidFill>
                </a:rPr>
                <a:t>Nome-del-Padre / Sinthomo</a:t>
              </a:r>
            </a:p>
          </p:txBody>
        </p:sp>
      </p:grpSp>
      <p:sp>
        <p:nvSpPr>
          <p:cNvPr id="3080" name="CasellaDiTesto 8"/>
          <p:cNvSpPr txBox="1">
            <a:spLocks noChangeArrowheads="1"/>
          </p:cNvSpPr>
          <p:nvPr/>
        </p:nvSpPr>
        <p:spPr bwMode="auto">
          <a:xfrm>
            <a:off x="323850" y="1216379"/>
            <a:ext cx="8362950" cy="41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spcAft>
                <a:spcPts val="600"/>
              </a:spcAft>
            </a:pPr>
            <a:r>
              <a:rPr lang="it-IT" sz="2600" dirty="0">
                <a:solidFill>
                  <a:srgbClr val="C00000"/>
                </a:solidFill>
              </a:rPr>
              <a:t>Sintomo o </a:t>
            </a:r>
            <a:r>
              <a:rPr lang="it-IT" sz="2600" dirty="0" err="1">
                <a:solidFill>
                  <a:srgbClr val="C00000"/>
                </a:solidFill>
              </a:rPr>
              <a:t>sinthomo</a:t>
            </a:r>
            <a:r>
              <a:rPr lang="it-IT" sz="2600" dirty="0" smtClean="0">
                <a:solidFill>
                  <a:srgbClr val="C00000"/>
                </a:solidFill>
              </a:rPr>
              <a:t>?</a:t>
            </a:r>
            <a:endParaRPr lang="it-IT" sz="2600" dirty="0">
              <a:solidFill>
                <a:srgbClr val="800080"/>
              </a:solidFill>
              <a:latin typeface="Times New Roman" pitchFamily="18" charset="0"/>
            </a:endParaRPr>
          </a:p>
        </p:txBody>
      </p:sp>
      <p:sp>
        <p:nvSpPr>
          <p:cNvPr id="2" name="CasellaDiTesto 1"/>
          <p:cNvSpPr txBox="1"/>
          <p:nvPr/>
        </p:nvSpPr>
        <p:spPr>
          <a:xfrm>
            <a:off x="323850" y="1611436"/>
            <a:ext cx="8496622" cy="809452"/>
          </a:xfrm>
          <a:prstGeom prst="rect">
            <a:avLst/>
          </a:prstGeom>
          <a:noFill/>
        </p:spPr>
        <p:txBody>
          <a:bodyPr wrap="square" rtlCol="0">
            <a:spAutoFit/>
          </a:bodyPr>
          <a:lstStyle/>
          <a:p>
            <a:pPr algn="ctr" eaLnBrk="1" hangingPunct="1">
              <a:lnSpc>
                <a:spcPct val="80000"/>
              </a:lnSpc>
              <a:spcAft>
                <a:spcPts val="600"/>
              </a:spcAft>
            </a:pPr>
            <a:r>
              <a:rPr lang="it-IT" sz="2600" dirty="0" smtClean="0">
                <a:solidFill>
                  <a:srgbClr val="800080"/>
                </a:solidFill>
              </a:rPr>
              <a:t>Quale </a:t>
            </a:r>
            <a:r>
              <a:rPr lang="it-IT" sz="2600" dirty="0">
                <a:solidFill>
                  <a:srgbClr val="800080"/>
                </a:solidFill>
              </a:rPr>
              <a:t>diverso significato hanno questi due termini?</a:t>
            </a:r>
          </a:p>
          <a:p>
            <a:pPr algn="ctr" eaLnBrk="1" hangingPunct="1">
              <a:lnSpc>
                <a:spcPct val="80000"/>
              </a:lnSpc>
            </a:pPr>
            <a:r>
              <a:rPr lang="it-IT" sz="2600" dirty="0">
                <a:solidFill>
                  <a:srgbClr val="800080"/>
                </a:solidFill>
              </a:rPr>
              <a:t>E in quale diverso senso li usa Lacan</a:t>
            </a:r>
            <a:r>
              <a:rPr lang="it-IT" sz="2600" dirty="0" smtClean="0">
                <a:solidFill>
                  <a:srgbClr val="800080"/>
                </a:solidFill>
              </a:rPr>
              <a:t>?</a:t>
            </a:r>
            <a:endParaRPr lang="it-IT" sz="2600" dirty="0">
              <a:solidFill>
                <a:srgbClr val="800080"/>
              </a:solidFill>
              <a:latin typeface="Times New Roman" pitchFamily="18" charset="0"/>
            </a:endParaRPr>
          </a:p>
        </p:txBody>
      </p:sp>
      <p:sp>
        <p:nvSpPr>
          <p:cNvPr id="3" name="CasellaDiTesto 2"/>
          <p:cNvSpPr txBox="1"/>
          <p:nvPr/>
        </p:nvSpPr>
        <p:spPr>
          <a:xfrm>
            <a:off x="179512" y="5480182"/>
            <a:ext cx="8640960" cy="757130"/>
          </a:xfrm>
          <a:prstGeom prst="rect">
            <a:avLst/>
          </a:prstGeom>
          <a:noFill/>
        </p:spPr>
        <p:txBody>
          <a:bodyPr wrap="square" rtlCol="0">
            <a:spAutoFit/>
          </a:bodyPr>
          <a:lstStyle/>
          <a:p>
            <a:pPr marL="0" indent="0" algn="just" eaLnBrk="1" hangingPunct="1">
              <a:lnSpc>
                <a:spcPct val="80000"/>
              </a:lnSpc>
              <a:spcAft>
                <a:spcPts val="600"/>
              </a:spcAft>
              <a:buFontTx/>
              <a:buNone/>
            </a:pPr>
            <a:r>
              <a:rPr lang="en-US" dirty="0" err="1">
                <a:latin typeface="Times New Roman" pitchFamily="18" charset="0"/>
                <a:cs typeface="Times New Roman" pitchFamily="18" charset="0"/>
              </a:rPr>
              <a:t>Nella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nevrosi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invece</a:t>
            </a:r>
            <a:r>
              <a:rPr lang="en-US" dirty="0">
                <a:latin typeface="Times New Roman" pitchFamily="18" charset="0"/>
                <a:cs typeface="Times New Roman" pitchFamily="18" charset="0"/>
              </a:rPr>
              <a:t> è </a:t>
            </a:r>
            <a:r>
              <a:rPr lang="en-US" dirty="0" err="1">
                <a:latin typeface="Times New Roman" pitchFamily="18" charset="0"/>
                <a:cs typeface="Times New Roman" pitchFamily="18" charset="0"/>
              </a:rPr>
              <a:t>l’osso</a:t>
            </a:r>
            <a:r>
              <a:rPr lang="en-US" dirty="0">
                <a:latin typeface="Times New Roman" pitchFamily="18" charset="0"/>
                <a:cs typeface="Times New Roman" pitchFamily="18" charset="0"/>
              </a:rPr>
              <a:t>  di </a:t>
            </a:r>
            <a:r>
              <a:rPr lang="en-US" dirty="0" err="1">
                <a:latin typeface="Times New Roman" pitchFamily="18" charset="0"/>
                <a:cs typeface="Times New Roman" pitchFamily="18" charset="0"/>
              </a:rPr>
              <a:t>godimento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cioè</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ciò</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nel</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soggetto</a:t>
            </a:r>
            <a:r>
              <a:rPr lang="en-US" dirty="0">
                <a:latin typeface="Times New Roman" pitchFamily="18" charset="0"/>
                <a:cs typeface="Times New Roman" pitchFamily="18" charset="0"/>
              </a:rPr>
              <a:t> è </a:t>
            </a:r>
            <a:r>
              <a:rPr lang="en-US" dirty="0" err="1">
                <a:latin typeface="Times New Roman" pitchFamily="18" charset="0"/>
                <a:cs typeface="Times New Roman" pitchFamily="18" charset="0"/>
              </a:rPr>
              <a:t>ininterpretabile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ed</a:t>
            </a:r>
            <a:r>
              <a:rPr lang="en-US" dirty="0">
                <a:latin typeface="Times New Roman" pitchFamily="18" charset="0"/>
                <a:cs typeface="Times New Roman" pitchFamily="18" charset="0"/>
              </a:rPr>
              <a:t> è in </a:t>
            </a:r>
            <a:r>
              <a:rPr lang="en-US" dirty="0" err="1">
                <a:latin typeface="Times New Roman" pitchFamily="18" charset="0"/>
                <a:cs typeface="Times New Roman" pitchFamily="18" charset="0"/>
              </a:rPr>
              <a:t>questo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senso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può</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dire: “dal </a:t>
            </a:r>
            <a:r>
              <a:rPr lang="en-US" dirty="0" err="1">
                <a:solidFill>
                  <a:srgbClr val="CC0099"/>
                </a:solidFill>
                <a:latin typeface="Times New Roman" pitchFamily="18" charset="0"/>
                <a:cs typeface="Times New Roman" pitchFamily="18" charset="0"/>
              </a:rPr>
              <a:t>sintomo</a:t>
            </a:r>
            <a:r>
              <a:rPr lang="en-US" dirty="0">
                <a:latin typeface="Times New Roman" pitchFamily="18" charset="0"/>
                <a:cs typeface="Times New Roman" pitchFamily="18" charset="0"/>
              </a:rPr>
              <a:t> di </a:t>
            </a:r>
            <a:r>
              <a:rPr lang="en-US" dirty="0" err="1">
                <a:latin typeface="Times New Roman" pitchFamily="18" charset="0"/>
                <a:cs typeface="Times New Roman" pitchFamily="18" charset="0"/>
              </a:rPr>
              <a:t>entrata</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nella</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cura</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analitica</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al </a:t>
            </a:r>
            <a:r>
              <a:rPr lang="en-US" dirty="0" err="1">
                <a:solidFill>
                  <a:srgbClr val="6600CC"/>
                </a:solidFill>
                <a:latin typeface="Times New Roman" pitchFamily="18" charset="0"/>
                <a:cs typeface="Times New Roman" pitchFamily="18" charset="0"/>
              </a:rPr>
              <a:t>sinthomo</a:t>
            </a:r>
            <a:r>
              <a:rPr lang="en-US" dirty="0">
                <a:solidFill>
                  <a:srgbClr val="6600CC"/>
                </a:solidFill>
                <a:latin typeface="Times New Roman" pitchFamily="18" charset="0"/>
                <a:cs typeface="Times New Roman" pitchFamily="18" charset="0"/>
              </a:rPr>
              <a:t> </a:t>
            </a:r>
            <a:r>
              <a:rPr lang="en-US" dirty="0">
                <a:latin typeface="Times New Roman" pitchFamily="18" charset="0"/>
                <a:cs typeface="Times New Roman" pitchFamily="18" charset="0"/>
              </a:rPr>
              <a:t>di </a:t>
            </a:r>
            <a:r>
              <a:rPr lang="en-US" dirty="0" err="1" smtClean="0">
                <a:latin typeface="Times New Roman" pitchFamily="18" charset="0"/>
                <a:cs typeface="Times New Roman" pitchFamily="18" charset="0"/>
              </a:rPr>
              <a:t>uscita</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5">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76200"/>
            <a:ext cx="8229600" cy="936625"/>
          </a:xfrm>
        </p:spPr>
        <p:txBody>
          <a:bodyPr/>
          <a:lstStyle/>
          <a:p>
            <a:pPr eaLnBrk="1" hangingPunct="1">
              <a:spcAft>
                <a:spcPts val="600"/>
              </a:spcAft>
            </a:pPr>
            <a:r>
              <a:rPr lang="it-IT" sz="3200" dirty="0" smtClean="0">
                <a:solidFill>
                  <a:srgbClr val="660066"/>
                </a:solidFill>
              </a:rPr>
              <a:t>Il </a:t>
            </a:r>
            <a:r>
              <a:rPr lang="it-IT" sz="3200" dirty="0" err="1" smtClean="0">
                <a:solidFill>
                  <a:srgbClr val="660066"/>
                </a:solidFill>
              </a:rPr>
              <a:t>sint</a:t>
            </a:r>
            <a:r>
              <a:rPr lang="it-IT" sz="3200" dirty="0" smtClean="0">
                <a:solidFill>
                  <a:srgbClr val="660066"/>
                </a:solidFill>
              </a:rPr>
              <a:t>[h]omo è godimento</a:t>
            </a:r>
            <a:br>
              <a:rPr lang="it-IT" sz="3200" dirty="0" smtClean="0">
                <a:solidFill>
                  <a:srgbClr val="660066"/>
                </a:solidFill>
              </a:rPr>
            </a:br>
            <a:r>
              <a:rPr lang="it-IT" sz="1600" dirty="0" smtClean="0">
                <a:solidFill>
                  <a:srgbClr val="660066"/>
                </a:solidFill>
              </a:rPr>
              <a:t>(Lacan, </a:t>
            </a:r>
            <a:r>
              <a:rPr lang="it-IT" sz="1600" dirty="0" err="1" smtClean="0">
                <a:solidFill>
                  <a:srgbClr val="660066"/>
                </a:solidFill>
              </a:rPr>
              <a:t>sem</a:t>
            </a:r>
            <a:r>
              <a:rPr lang="it-IT" sz="1600" dirty="0" smtClean="0">
                <a:solidFill>
                  <a:srgbClr val="660066"/>
                </a:solidFill>
              </a:rPr>
              <a:t>. XIII, L’oggetto della psicoanalisi, inedito, seduta del 27 aprile 1966)</a:t>
            </a:r>
            <a:endParaRPr lang="it-IT" sz="2400" dirty="0" smtClean="0">
              <a:solidFill>
                <a:srgbClr val="000066"/>
              </a:solidFill>
            </a:endParaRPr>
          </a:p>
        </p:txBody>
      </p:sp>
      <p:sp>
        <p:nvSpPr>
          <p:cNvPr id="4099" name="Rectangle 3"/>
          <p:cNvSpPr>
            <a:spLocks noGrp="1" noChangeArrowheads="1"/>
          </p:cNvSpPr>
          <p:nvPr>
            <p:ph type="body" idx="1"/>
          </p:nvPr>
        </p:nvSpPr>
        <p:spPr>
          <a:xfrm>
            <a:off x="457200" y="1328315"/>
            <a:ext cx="8229600" cy="5053013"/>
          </a:xfrm>
        </p:spPr>
        <p:txBody>
          <a:bodyPr/>
          <a:lstStyle/>
          <a:p>
            <a:pPr marL="0" indent="0" eaLnBrk="1" hangingPunct="1">
              <a:lnSpc>
                <a:spcPct val="80000"/>
              </a:lnSpc>
              <a:spcAft>
                <a:spcPts val="600"/>
              </a:spcAft>
              <a:buFontTx/>
              <a:buNone/>
              <a:defRPr/>
            </a:pPr>
            <a:r>
              <a:rPr lang="it-IT" sz="1850" b="1" dirty="0" smtClean="0">
                <a:solidFill>
                  <a:srgbClr val="800080"/>
                </a:solidFill>
                <a:latin typeface="Symbol" pitchFamily="18" charset="2"/>
              </a:rPr>
              <a:t>S</a:t>
            </a:r>
            <a:r>
              <a:rPr lang="it-IT" sz="1850" b="1" dirty="0" smtClean="0">
                <a:solidFill>
                  <a:srgbClr val="800080"/>
                </a:solidFill>
              </a:rPr>
              <a:t> (</a:t>
            </a:r>
            <a:r>
              <a:rPr lang="it-IT" sz="1850" b="1" i="1" dirty="0" err="1" smtClean="0">
                <a:solidFill>
                  <a:srgbClr val="800080"/>
                </a:solidFill>
              </a:rPr>
              <a:t>sint</a:t>
            </a:r>
            <a:r>
              <a:rPr lang="it-IT" sz="1850" b="1" i="1" dirty="0" smtClean="0">
                <a:solidFill>
                  <a:srgbClr val="800080"/>
                </a:solidFill>
              </a:rPr>
              <a:t>[h]omo</a:t>
            </a:r>
            <a:r>
              <a:rPr lang="it-IT" sz="1850" b="1" dirty="0" smtClean="0">
                <a:solidFill>
                  <a:srgbClr val="800080"/>
                </a:solidFill>
              </a:rPr>
              <a:t>)</a:t>
            </a:r>
            <a:r>
              <a:rPr lang="it-IT" sz="1850" b="1" dirty="0" smtClean="0"/>
              <a:t>:</a:t>
            </a:r>
            <a:r>
              <a:rPr lang="it-IT" sz="1850" dirty="0" smtClean="0"/>
              <a:t> segno (</a:t>
            </a:r>
            <a:r>
              <a:rPr lang="it-IT" sz="1850" i="1" dirty="0" err="1" smtClean="0"/>
              <a:t>Anzeichen</a:t>
            </a:r>
            <a:r>
              <a:rPr lang="it-IT" sz="1850" dirty="0" smtClean="0"/>
              <a:t>) e sostituto (</a:t>
            </a:r>
            <a:r>
              <a:rPr lang="it-IT" sz="1850" i="1" dirty="0" err="1" smtClean="0"/>
              <a:t>Ersatz</a:t>
            </a:r>
            <a:r>
              <a:rPr lang="it-IT" sz="1850" dirty="0" smtClean="0"/>
              <a:t>) di una soddisfazione pulsionale </a:t>
            </a:r>
            <a:r>
              <a:rPr lang="it-IT" sz="1850" dirty="0" smtClean="0">
                <a:solidFill>
                  <a:srgbClr val="B40000"/>
                </a:solidFill>
              </a:rPr>
              <a:t>che non ha avuto luogo</a:t>
            </a:r>
            <a:r>
              <a:rPr lang="it-IT" sz="1850" dirty="0" smtClean="0"/>
              <a:t>.</a:t>
            </a:r>
            <a:r>
              <a:rPr lang="it-IT" sz="1850" dirty="0">
                <a:solidFill>
                  <a:srgbClr val="B40000"/>
                </a:solidFill>
              </a:rPr>
              <a:t> </a:t>
            </a:r>
            <a:r>
              <a:rPr lang="it-IT" sz="1850" dirty="0" smtClean="0">
                <a:solidFill>
                  <a:srgbClr val="B40000"/>
                </a:solidFill>
              </a:rPr>
              <a:t>    </a:t>
            </a:r>
            <a:r>
              <a:rPr lang="it-IT" sz="1600" dirty="0" smtClean="0"/>
              <a:t>(Freud in </a:t>
            </a:r>
            <a:r>
              <a:rPr lang="it-IT" sz="1600" i="1" dirty="0" smtClean="0"/>
              <a:t>Inibizione sintomo e angoscia</a:t>
            </a:r>
            <a:r>
              <a:rPr lang="it-IT" sz="1600" dirty="0" smtClean="0"/>
              <a:t>)</a:t>
            </a:r>
          </a:p>
          <a:p>
            <a:pPr marL="0" indent="0" algn="just" eaLnBrk="1" hangingPunct="1">
              <a:lnSpc>
                <a:spcPct val="80000"/>
              </a:lnSpc>
              <a:spcAft>
                <a:spcPts val="600"/>
              </a:spcAft>
              <a:buFontTx/>
              <a:buNone/>
              <a:defRPr/>
            </a:pPr>
            <a:r>
              <a:rPr lang="it-IT" sz="1850" dirty="0" smtClean="0"/>
              <a:t>E questo accade perché il corpo dell’essere parlante e la sua ricerca di godimento </a:t>
            </a:r>
            <a:r>
              <a:rPr lang="it-IT" sz="1850" b="1" dirty="0" smtClean="0">
                <a:solidFill>
                  <a:srgbClr val="B40000"/>
                </a:solidFill>
              </a:rPr>
              <a:t>subisce l’incidenza dell’assoggettamento al linguaggio</a:t>
            </a:r>
            <a:r>
              <a:rPr lang="it-IT" sz="1850" dirty="0" smtClean="0"/>
              <a:t>.</a:t>
            </a:r>
          </a:p>
          <a:p>
            <a:pPr marL="0" indent="0" algn="ctr" eaLnBrk="1" hangingPunct="1">
              <a:lnSpc>
                <a:spcPct val="80000"/>
              </a:lnSpc>
              <a:buFontTx/>
              <a:buNone/>
              <a:defRPr/>
            </a:pPr>
            <a:r>
              <a:rPr lang="it-IT" sz="2400" b="1" dirty="0" smtClean="0">
                <a:solidFill>
                  <a:srgbClr val="B40000"/>
                </a:solidFill>
              </a:rPr>
              <a:t>Due lati del sintomo:</a:t>
            </a:r>
            <a:r>
              <a:rPr lang="it-IT" sz="2400" dirty="0" smtClean="0">
                <a:solidFill>
                  <a:srgbClr val="B40000"/>
                </a:solidFill>
              </a:rPr>
              <a:t> </a:t>
            </a:r>
          </a:p>
          <a:p>
            <a:pPr marL="442913" lvl="1" indent="-266700" algn="just" eaLnBrk="1" hangingPunct="1">
              <a:lnSpc>
                <a:spcPct val="80000"/>
              </a:lnSpc>
              <a:spcAft>
                <a:spcPts val="600"/>
              </a:spcAft>
              <a:buFont typeface="Wingdings" pitchFamily="2" charset="2"/>
              <a:buChar char="§"/>
              <a:defRPr/>
            </a:pPr>
            <a:r>
              <a:rPr lang="it-IT" sz="1850" dirty="0" smtClean="0"/>
              <a:t>uno ha a che fare col significante e quindi con la verità del soggetto ed è il lato decifrabile, interpretabile del sintomo, perciò: sintomo = metafora;</a:t>
            </a:r>
          </a:p>
          <a:p>
            <a:pPr marL="442913" lvl="1" indent="-266700" algn="just" eaLnBrk="1" hangingPunct="1">
              <a:lnSpc>
                <a:spcPct val="80000"/>
              </a:lnSpc>
              <a:spcAft>
                <a:spcPts val="600"/>
              </a:spcAft>
              <a:buFont typeface="Wingdings" pitchFamily="2" charset="2"/>
              <a:buChar char="§"/>
              <a:defRPr/>
            </a:pPr>
            <a:r>
              <a:rPr lang="it-IT" sz="1850" dirty="0" smtClean="0"/>
              <a:t>l’altro lato ha a che fare con il godimento, ovvero con un reale non elaborabile, non simbolizzabile, perciò non tutto il sintomo regredisce nella cura ed allora l’operazione consiste nel riuscire a “saperci fare con il </a:t>
            </a:r>
            <a:r>
              <a:rPr lang="it-IT" sz="1850" dirty="0" err="1" smtClean="0"/>
              <a:t>sinthomo</a:t>
            </a:r>
            <a:r>
              <a:rPr lang="it-IT" sz="1850" dirty="0" smtClean="0"/>
              <a:t>”.</a:t>
            </a:r>
          </a:p>
          <a:p>
            <a:pPr marL="0" indent="0" algn="just" eaLnBrk="1" hangingPunct="1">
              <a:lnSpc>
                <a:spcPct val="80000"/>
              </a:lnSpc>
              <a:buFontTx/>
              <a:buNone/>
              <a:defRPr/>
            </a:pPr>
            <a:r>
              <a:rPr lang="it-IT" sz="1850" dirty="0" smtClean="0"/>
              <a:t>Le formule della </a:t>
            </a:r>
            <a:r>
              <a:rPr lang="it-IT" sz="1850" dirty="0" err="1" smtClean="0"/>
              <a:t>sessuazione</a:t>
            </a:r>
            <a:r>
              <a:rPr lang="it-IT" sz="1850" dirty="0" smtClean="0"/>
              <a:t> sono state costruite da Lacan attraverso una elaborazione complicatissima durata anni - esse ne sono il risultato finale - e ci danno veramente la struttura dell’essere umano non solo nel rapporto ch’esso intrattiene con il linguaggio (lato significante e come tale interpretabile del sintomo), </a:t>
            </a:r>
            <a:r>
              <a:rPr lang="it-IT" sz="1850" b="1" dirty="0" smtClean="0">
                <a:solidFill>
                  <a:srgbClr val="B40000"/>
                </a:solidFill>
              </a:rPr>
              <a:t>ma anche attraverso il non-rapporto con l’Altro sesso</a:t>
            </a:r>
            <a:r>
              <a:rPr lang="it-IT" sz="1850" dirty="0" smtClean="0"/>
              <a:t>. Ovvero con quel reale non simbolizzabile che costituisce l’altro aspetto del sintomo, quello che persiste e che resiste ad ogni tentativo di decifrazione.</a:t>
            </a:r>
            <a:endParaRPr lang="it-IT" sz="1850" dirty="0" smtClean="0">
              <a:latin typeface="Times New Roman" pitchFamily="18" charset="0"/>
              <a:cs typeface="Times New Roman" pitchFamily="18" charset="0"/>
            </a:endParaRPr>
          </a:p>
        </p:txBody>
      </p:sp>
      <p:sp>
        <p:nvSpPr>
          <p:cNvPr id="4100" name="Segnaposto data 2"/>
          <p:cNvSpPr txBox="1">
            <a:spLocks/>
          </p:cNvSpPr>
          <p:nvPr/>
        </p:nvSpPr>
        <p:spPr bwMode="auto">
          <a:xfrm>
            <a:off x="457200" y="6481763"/>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1400" b="1">
                <a:solidFill>
                  <a:srgbClr val="B40000"/>
                </a:solidFill>
              </a:rPr>
              <a:t>16/03/2012</a:t>
            </a:r>
          </a:p>
        </p:txBody>
      </p:sp>
      <p:sp>
        <p:nvSpPr>
          <p:cNvPr id="4101" name="Segnaposto piè di pagina 3"/>
          <p:cNvSpPr txBox="1">
            <a:spLocks/>
          </p:cNvSpPr>
          <p:nvPr/>
        </p:nvSpPr>
        <p:spPr bwMode="auto">
          <a:xfrm>
            <a:off x="3124200" y="6481763"/>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t-IT" sz="1400" b="1">
                <a:solidFill>
                  <a:srgbClr val="B40000"/>
                </a:solidFill>
              </a:rPr>
              <a:t>Dott. Daniele Benini</a:t>
            </a:r>
          </a:p>
        </p:txBody>
      </p:sp>
      <p:sp>
        <p:nvSpPr>
          <p:cNvPr id="4102" name="Segnaposto numero diapositiva 6"/>
          <p:cNvSpPr txBox="1">
            <a:spLocks/>
          </p:cNvSpPr>
          <p:nvPr/>
        </p:nvSpPr>
        <p:spPr bwMode="auto">
          <a:xfrm>
            <a:off x="8172450" y="6481763"/>
            <a:ext cx="5143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A5BD173-4333-457C-8C20-356DC11F9EC3}" type="slidenum">
              <a:rPr lang="it-IT" sz="1400">
                <a:solidFill>
                  <a:srgbClr val="C00000"/>
                </a:solidFill>
              </a:rPr>
              <a:pPr algn="r" eaLnBrk="1" hangingPunct="1"/>
              <a:t>3</a:t>
            </a:fld>
            <a:endParaRPr lang="it-IT" sz="1600">
              <a:solidFill>
                <a:srgbClr val="C00000"/>
              </a:solidFill>
            </a:endParaRPr>
          </a:p>
        </p:txBody>
      </p:sp>
      <p:sp>
        <p:nvSpPr>
          <p:cNvPr id="4103" name="CasellaDiTesto 6"/>
          <p:cNvSpPr txBox="1">
            <a:spLocks noChangeArrowheads="1"/>
          </p:cNvSpPr>
          <p:nvPr/>
        </p:nvSpPr>
        <p:spPr bwMode="auto">
          <a:xfrm>
            <a:off x="457200" y="868363"/>
            <a:ext cx="822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t-IT" sz="2000" dirty="0">
                <a:solidFill>
                  <a:srgbClr val="000066"/>
                </a:solidFill>
              </a:rPr>
              <a:t>Introduzione alle formule della </a:t>
            </a:r>
            <a:r>
              <a:rPr lang="it-IT" sz="2000" dirty="0" err="1">
                <a:solidFill>
                  <a:srgbClr val="000066"/>
                </a:solidFill>
              </a:rPr>
              <a:t>sessuazione</a:t>
            </a:r>
            <a:endParaRPr lang="it-IT"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25760"/>
            <a:ext cx="8229600" cy="1143000"/>
          </a:xfrm>
        </p:spPr>
        <p:txBody>
          <a:bodyPr/>
          <a:lstStyle/>
          <a:p>
            <a:pPr eaLnBrk="1" hangingPunct="1"/>
            <a:r>
              <a:rPr lang="it-IT" sz="4000" dirty="0" smtClean="0">
                <a:solidFill>
                  <a:srgbClr val="660066"/>
                </a:solidFill>
              </a:rPr>
              <a:t>Formule della </a:t>
            </a:r>
            <a:r>
              <a:rPr lang="it-IT" sz="4000" dirty="0" err="1" smtClean="0">
                <a:solidFill>
                  <a:srgbClr val="660066"/>
                </a:solidFill>
              </a:rPr>
              <a:t>sessuazione</a:t>
            </a:r>
            <a:r>
              <a:rPr lang="it-IT" sz="4000" dirty="0" smtClean="0">
                <a:solidFill>
                  <a:srgbClr val="660066"/>
                </a:solidFill>
              </a:rPr>
              <a:t/>
            </a:r>
            <a:br>
              <a:rPr lang="it-IT" sz="4000" dirty="0" smtClean="0">
                <a:solidFill>
                  <a:srgbClr val="660066"/>
                </a:solidFill>
              </a:rPr>
            </a:br>
            <a:r>
              <a:rPr lang="it-IT" sz="2400" dirty="0" smtClean="0">
                <a:solidFill>
                  <a:srgbClr val="660066"/>
                </a:solidFill>
              </a:rPr>
              <a:t>(sguardo d’assieme della parte superiore)</a:t>
            </a:r>
          </a:p>
        </p:txBody>
      </p:sp>
      <p:sp>
        <p:nvSpPr>
          <p:cNvPr id="5123" name="Rectangle 3"/>
          <p:cNvSpPr>
            <a:spLocks noGrp="1" noChangeArrowheads="1"/>
          </p:cNvSpPr>
          <p:nvPr>
            <p:ph type="body" idx="1"/>
          </p:nvPr>
        </p:nvSpPr>
        <p:spPr>
          <a:xfrm>
            <a:off x="457200" y="2276872"/>
            <a:ext cx="8229600" cy="4104456"/>
          </a:xfrm>
        </p:spPr>
        <p:txBody>
          <a:bodyPr/>
          <a:lstStyle/>
          <a:p>
            <a:pPr marL="0" indent="0" algn="just" eaLnBrk="1" hangingPunct="1">
              <a:lnSpc>
                <a:spcPct val="80000"/>
              </a:lnSpc>
              <a:spcAft>
                <a:spcPts val="200"/>
              </a:spcAft>
              <a:buNone/>
            </a:pPr>
            <a:r>
              <a:rPr lang="it-IT" sz="1800" dirty="0" smtClean="0"/>
              <a:t>Legenda:</a:t>
            </a:r>
          </a:p>
          <a:p>
            <a:pPr marL="450850" indent="-273050" algn="just" eaLnBrk="1" hangingPunct="1">
              <a:lnSpc>
                <a:spcPct val="80000"/>
              </a:lnSpc>
              <a:buFont typeface="+mj-lt"/>
              <a:buAutoNum type="arabicParenR"/>
            </a:pPr>
            <a:r>
              <a:rPr lang="it-IT" sz="1800" dirty="0" smtClean="0">
                <a:latin typeface="Lucida Sans Unicode" pitchFamily="34" charset="0"/>
                <a:ea typeface="Lucida Sans Unicode" pitchFamily="34" charset="0"/>
                <a:cs typeface="Lucida Sans Unicode" pitchFamily="34" charset="0"/>
              </a:rPr>
              <a:t> </a:t>
            </a:r>
            <a:r>
              <a:rPr lang="it-IT" sz="1800" b="1" dirty="0" smtClean="0">
                <a:solidFill>
                  <a:srgbClr val="FF0000"/>
                </a:solidFill>
                <a:latin typeface="Lucida Sans Unicode" pitchFamily="34" charset="0"/>
                <a:ea typeface="Lucida Sans Unicode" pitchFamily="34" charset="0"/>
                <a:cs typeface="Lucida Sans Unicode" pitchFamily="34" charset="0"/>
              </a:rPr>
              <a:t>∀</a:t>
            </a:r>
            <a:r>
              <a:rPr lang="it-IT" sz="1800" dirty="0" smtClean="0">
                <a:latin typeface="Lucida Sans Unicode" pitchFamily="34" charset="0"/>
                <a:ea typeface="Lucida Sans Unicode" pitchFamily="34" charset="0"/>
                <a:cs typeface="Lucida Sans Unicode" pitchFamily="34" charset="0"/>
              </a:rPr>
              <a:t> e </a:t>
            </a:r>
            <a:r>
              <a:rPr lang="it-IT" sz="1800" b="1" dirty="0" smtClean="0">
                <a:solidFill>
                  <a:srgbClr val="FF0000"/>
                </a:solidFill>
                <a:latin typeface="Lucida Sans Unicode" pitchFamily="34" charset="0"/>
                <a:ea typeface="Lucida Sans Unicode" pitchFamily="34" charset="0"/>
                <a:cs typeface="Lucida Sans Unicode" pitchFamily="34" charset="0"/>
              </a:rPr>
              <a:t>∃</a:t>
            </a:r>
            <a:r>
              <a:rPr lang="it-IT" sz="1800" b="1" dirty="0" smtClean="0">
                <a:latin typeface="Lucida Sans Unicode" pitchFamily="34" charset="0"/>
                <a:ea typeface="Lucida Sans Unicode" pitchFamily="34" charset="0"/>
                <a:cs typeface="Lucida Sans Unicode" pitchFamily="34" charset="0"/>
              </a:rPr>
              <a:t> </a:t>
            </a:r>
            <a:r>
              <a:rPr lang="it-IT" sz="1800" dirty="0" smtClean="0">
                <a:latin typeface="Lucida Sans Unicode" pitchFamily="34" charset="0"/>
                <a:ea typeface="Lucida Sans Unicode" pitchFamily="34" charset="0"/>
                <a:cs typeface="Lucida Sans Unicode" pitchFamily="34" charset="0"/>
              </a:rPr>
              <a:t>sono i due “quantificatori”: </a:t>
            </a:r>
          </a:p>
          <a:p>
            <a:pPr lvl="1" indent="-211138" algn="just" eaLnBrk="1" hangingPunct="1">
              <a:lnSpc>
                <a:spcPct val="80000"/>
              </a:lnSpc>
              <a:buFont typeface="Wingdings" pitchFamily="2" charset="2"/>
              <a:buChar char="§"/>
            </a:pPr>
            <a:r>
              <a:rPr lang="it-IT" sz="1800" dirty="0" smtClean="0">
                <a:latin typeface="Lucida Sans Unicode" pitchFamily="34" charset="0"/>
                <a:ea typeface="Lucida Sans Unicode" pitchFamily="34" charset="0"/>
                <a:cs typeface="Lucida Sans Unicode" pitchFamily="34" charset="0"/>
              </a:rPr>
              <a:t> </a:t>
            </a:r>
            <a:r>
              <a:rPr lang="it-IT" sz="1800" b="1" dirty="0" smtClean="0">
                <a:solidFill>
                  <a:srgbClr val="FF0000"/>
                </a:solidFill>
                <a:latin typeface="Lucida Sans Unicode" pitchFamily="34" charset="0"/>
                <a:ea typeface="Lucida Sans Unicode" pitchFamily="34" charset="0"/>
                <a:cs typeface="Lucida Sans Unicode" pitchFamily="34" charset="0"/>
              </a:rPr>
              <a:t>∀</a:t>
            </a:r>
            <a:r>
              <a:rPr lang="it-IT" sz="1800" dirty="0" smtClean="0">
                <a:latin typeface="Lucida Sans Unicode" pitchFamily="34" charset="0"/>
                <a:ea typeface="Lucida Sans Unicode" pitchFamily="34" charset="0"/>
                <a:cs typeface="Lucida Sans Unicode" pitchFamily="34" charset="0"/>
              </a:rPr>
              <a:t> il quantificatore universale </a:t>
            </a:r>
          </a:p>
          <a:p>
            <a:pPr lvl="1" indent="-211138" algn="just" eaLnBrk="1" hangingPunct="1">
              <a:lnSpc>
                <a:spcPct val="80000"/>
              </a:lnSpc>
              <a:buFont typeface="Wingdings" pitchFamily="2" charset="2"/>
              <a:buChar char="§"/>
            </a:pPr>
            <a:r>
              <a:rPr lang="it-IT" sz="1800" dirty="0" smtClean="0">
                <a:latin typeface="Lucida Sans Unicode" pitchFamily="34" charset="0"/>
                <a:ea typeface="Lucida Sans Unicode" pitchFamily="34" charset="0"/>
                <a:cs typeface="Lucida Sans Unicode" pitchFamily="34" charset="0"/>
              </a:rPr>
              <a:t> </a:t>
            </a:r>
            <a:r>
              <a:rPr lang="it-IT" sz="1800" b="1" dirty="0" smtClean="0">
                <a:solidFill>
                  <a:srgbClr val="FF0000"/>
                </a:solidFill>
                <a:latin typeface="Lucida Sans Unicode" pitchFamily="34" charset="0"/>
                <a:ea typeface="Lucida Sans Unicode" pitchFamily="34" charset="0"/>
                <a:cs typeface="Lucida Sans Unicode" pitchFamily="34" charset="0"/>
              </a:rPr>
              <a:t>∃</a:t>
            </a:r>
            <a:r>
              <a:rPr lang="it-IT" sz="1800" dirty="0" smtClean="0">
                <a:latin typeface="Lucida Sans Unicode" pitchFamily="34" charset="0"/>
                <a:ea typeface="Lucida Sans Unicode" pitchFamily="34" charset="0"/>
                <a:cs typeface="Lucida Sans Unicode" pitchFamily="34" charset="0"/>
              </a:rPr>
              <a:t> il quantificatore esistenziale</a:t>
            </a:r>
          </a:p>
          <a:p>
            <a:pPr marL="531813" indent="-354013" algn="just" eaLnBrk="1" hangingPunct="1">
              <a:lnSpc>
                <a:spcPct val="80000"/>
              </a:lnSpc>
              <a:spcAft>
                <a:spcPts val="1200"/>
              </a:spcAft>
              <a:buFont typeface="+mj-lt"/>
              <a:buAutoNum type="arabicParenR"/>
            </a:pPr>
            <a:r>
              <a:rPr lang="it-IT" sz="1800" dirty="0" smtClean="0"/>
              <a:t>La</a:t>
            </a:r>
            <a:r>
              <a:rPr lang="it-IT" sz="1800" dirty="0" smtClean="0">
                <a:latin typeface="Lucida Sans Unicode" pitchFamily="34" charset="0"/>
                <a:ea typeface="Lucida Sans Unicode" pitchFamily="34" charset="0"/>
                <a:cs typeface="Lucida Sans Unicode" pitchFamily="34" charset="0"/>
              </a:rPr>
              <a:t> linea          posta sopra significa “negazione”</a:t>
            </a:r>
          </a:p>
          <a:p>
            <a:pPr marL="0" indent="0" algn="just" eaLnBrk="1" hangingPunct="1">
              <a:lnSpc>
                <a:spcPct val="80000"/>
              </a:lnSpc>
              <a:spcAft>
                <a:spcPts val="1200"/>
              </a:spcAft>
              <a:buNone/>
            </a:pPr>
            <a:r>
              <a:rPr lang="it-IT" sz="1800" dirty="0" smtClean="0">
                <a:latin typeface="Lucida Sans Unicode" pitchFamily="34" charset="0"/>
                <a:ea typeface="Lucida Sans Unicode" pitchFamily="34" charset="0"/>
                <a:cs typeface="Lucida Sans Unicode" pitchFamily="34" charset="0"/>
              </a:rPr>
              <a:t>La formula </a:t>
            </a:r>
            <a:r>
              <a:rPr lang="it-IT" sz="1800" b="1" dirty="0" smtClean="0">
                <a:solidFill>
                  <a:srgbClr val="FF0000"/>
                </a:solidFill>
                <a:latin typeface="GraecaII"/>
                <a:ea typeface="Lucida Sans Unicode" pitchFamily="34" charset="0"/>
                <a:cs typeface="Lucida Sans Unicode" pitchFamily="34" charset="0"/>
                <a:sym typeface="Symbol"/>
              </a:rPr>
              <a:t></a:t>
            </a:r>
            <a:r>
              <a:rPr lang="it-IT" sz="1800" b="1" dirty="0" smtClean="0">
                <a:solidFill>
                  <a:srgbClr val="FF0000"/>
                </a:solidFill>
                <a:latin typeface="Lucida Sans Unicode" pitchFamily="34" charset="0"/>
                <a:ea typeface="Lucida Sans Unicode" pitchFamily="34" charset="0"/>
                <a:cs typeface="Lucida Sans Unicode" pitchFamily="34" charset="0"/>
              </a:rPr>
              <a:t>x</a:t>
            </a:r>
            <a:r>
              <a:rPr lang="it-IT" sz="1800" dirty="0" smtClean="0">
                <a:latin typeface="Lucida Sans Unicode" pitchFamily="34" charset="0"/>
                <a:ea typeface="Lucida Sans Unicode" pitchFamily="34" charset="0"/>
                <a:cs typeface="Lucida Sans Unicode" pitchFamily="34" charset="0"/>
              </a:rPr>
              <a:t> significa “funzione fallica” e, la cosa più importante da osservare, è che in tutte le quattro formule questa “funzione fallica” compare, il che significa che è </a:t>
            </a:r>
            <a:r>
              <a:rPr lang="it-IT" sz="1800" b="1" dirty="0" smtClean="0">
                <a:solidFill>
                  <a:srgbClr val="FF0000"/>
                </a:solidFill>
                <a:latin typeface="Lucida Sans Unicode" pitchFamily="34" charset="0"/>
                <a:ea typeface="Lucida Sans Unicode" pitchFamily="34" charset="0"/>
                <a:cs typeface="Lucida Sans Unicode" pitchFamily="34" charset="0"/>
              </a:rPr>
              <a:t>rispetto ad un solo elemento che si prende posizione sessualmente, quello fallico;</a:t>
            </a:r>
          </a:p>
          <a:p>
            <a:pPr marL="0" indent="0" algn="just" eaLnBrk="1" hangingPunct="1">
              <a:lnSpc>
                <a:spcPct val="80000"/>
              </a:lnSpc>
              <a:spcAft>
                <a:spcPts val="1200"/>
              </a:spcAft>
              <a:buNone/>
            </a:pPr>
            <a:r>
              <a:rPr lang="it-IT" sz="1800" dirty="0" smtClean="0">
                <a:latin typeface="Lucida Sans Unicode" pitchFamily="34" charset="0"/>
                <a:ea typeface="Lucida Sans Unicode" pitchFamily="34" charset="0"/>
                <a:cs typeface="Lucida Sans Unicode" pitchFamily="34" charset="0"/>
              </a:rPr>
              <a:t>Questa è la ragione per la quale “</a:t>
            </a:r>
            <a:r>
              <a:rPr lang="it-IT" sz="1800" b="1" dirty="0" smtClean="0">
                <a:solidFill>
                  <a:srgbClr val="FF0000"/>
                </a:solidFill>
                <a:latin typeface="Lucida Sans Unicode" pitchFamily="34" charset="0"/>
                <a:ea typeface="Lucida Sans Unicode" pitchFamily="34" charset="0"/>
                <a:cs typeface="Lucida Sans Unicode" pitchFamily="34" charset="0"/>
              </a:rPr>
              <a:t>non c’è rapporto sessuale</a:t>
            </a:r>
            <a:r>
              <a:rPr lang="it-IT" sz="1800" dirty="0" smtClean="0">
                <a:latin typeface="Lucida Sans Unicode" pitchFamily="34" charset="0"/>
                <a:ea typeface="Lucida Sans Unicode" pitchFamily="34" charset="0"/>
                <a:cs typeface="Lucida Sans Unicode" pitchFamily="34" charset="0"/>
              </a:rPr>
              <a:t>” nel senso matematico dell’espressione, che prevede almeno due elementi perché ci sia rapporto; qui è uno solo, per cui non c’è rapporto.</a:t>
            </a:r>
          </a:p>
          <a:p>
            <a:pPr marL="0" indent="0" algn="just" eaLnBrk="1" hangingPunct="1">
              <a:lnSpc>
                <a:spcPct val="80000"/>
              </a:lnSpc>
              <a:buNone/>
            </a:pPr>
            <a:r>
              <a:rPr lang="it-IT" sz="1800" b="1" dirty="0" smtClean="0">
                <a:solidFill>
                  <a:srgbClr val="FF0000"/>
                </a:solidFill>
                <a:latin typeface="Lucida Sans Unicode" pitchFamily="34" charset="0"/>
                <a:ea typeface="Lucida Sans Unicode" pitchFamily="34" charset="0"/>
                <a:cs typeface="Lucida Sans Unicode" pitchFamily="34" charset="0"/>
              </a:rPr>
              <a:t>Conseguenza:</a:t>
            </a:r>
            <a:r>
              <a:rPr lang="it-IT" sz="1800" dirty="0" smtClean="0">
                <a:latin typeface="Lucida Sans Unicode" pitchFamily="34" charset="0"/>
                <a:ea typeface="Lucida Sans Unicode" pitchFamily="34" charset="0"/>
                <a:cs typeface="Lucida Sans Unicode" pitchFamily="34" charset="0"/>
              </a:rPr>
              <a:t> </a:t>
            </a:r>
            <a:r>
              <a:rPr lang="it-IT" sz="1800" dirty="0" smtClean="0">
                <a:solidFill>
                  <a:srgbClr val="800080"/>
                </a:solidFill>
              </a:rPr>
              <a:t>la funzione fallica è insufficiente a iscrivere un rapporto, ma è sufficiente per differenziare due categorie di X in rapporto a questa funzione.</a:t>
            </a:r>
          </a:p>
        </p:txBody>
      </p:sp>
      <p:pic>
        <p:nvPicPr>
          <p:cNvPr id="5124" name="Picture 10" descr="http://www.cairn.info/loadimg.php?FILE=PSY/PSY_023/PSY_023_0087/PSY_id9782749215228_pu2012-01s_sa08_art08_img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6575" y="1340817"/>
            <a:ext cx="29908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Line 12"/>
          <p:cNvSpPr>
            <a:spLocks noChangeShapeType="1"/>
          </p:cNvSpPr>
          <p:nvPr/>
        </p:nvSpPr>
        <p:spPr bwMode="auto">
          <a:xfrm>
            <a:off x="2016000" y="3492000"/>
            <a:ext cx="576263"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126" name="Segnaposto data 2"/>
          <p:cNvSpPr txBox="1">
            <a:spLocks/>
          </p:cNvSpPr>
          <p:nvPr/>
        </p:nvSpPr>
        <p:spPr bwMode="auto">
          <a:xfrm>
            <a:off x="457200" y="6481763"/>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1400" b="1">
                <a:solidFill>
                  <a:srgbClr val="B40000"/>
                </a:solidFill>
              </a:rPr>
              <a:t>16/03/2012</a:t>
            </a:r>
          </a:p>
        </p:txBody>
      </p:sp>
      <p:sp>
        <p:nvSpPr>
          <p:cNvPr id="5127" name="Segnaposto piè di pagina 3"/>
          <p:cNvSpPr txBox="1">
            <a:spLocks/>
          </p:cNvSpPr>
          <p:nvPr/>
        </p:nvSpPr>
        <p:spPr bwMode="auto">
          <a:xfrm>
            <a:off x="3124200" y="6481763"/>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t-IT" sz="1400" b="1">
                <a:solidFill>
                  <a:srgbClr val="B40000"/>
                </a:solidFill>
              </a:rPr>
              <a:t>Dott. Daniele Benini</a:t>
            </a:r>
          </a:p>
        </p:txBody>
      </p:sp>
      <p:sp>
        <p:nvSpPr>
          <p:cNvPr id="5128" name="Segnaposto numero diapositiva 6"/>
          <p:cNvSpPr txBox="1">
            <a:spLocks/>
          </p:cNvSpPr>
          <p:nvPr/>
        </p:nvSpPr>
        <p:spPr bwMode="auto">
          <a:xfrm>
            <a:off x="8172450" y="6481763"/>
            <a:ext cx="5143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A1F61E8-9919-4FD3-8B59-06476CB7E0F3}" type="slidenum">
              <a:rPr lang="it-IT" sz="1400">
                <a:solidFill>
                  <a:srgbClr val="C00000"/>
                </a:solidFill>
              </a:rPr>
              <a:pPr algn="r" eaLnBrk="1" hangingPunct="1"/>
              <a:t>4</a:t>
            </a:fld>
            <a:endParaRPr lang="it-IT" sz="160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1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it-IT" sz="4000" dirty="0" smtClean="0">
                <a:solidFill>
                  <a:srgbClr val="800080"/>
                </a:solidFill>
              </a:rPr>
              <a:t>Formule della </a:t>
            </a:r>
            <a:r>
              <a:rPr lang="it-IT" sz="4000" dirty="0" err="1" smtClean="0">
                <a:solidFill>
                  <a:srgbClr val="800080"/>
                </a:solidFill>
              </a:rPr>
              <a:t>sessuazione</a:t>
            </a:r>
            <a:r>
              <a:rPr lang="it-IT" sz="4000" dirty="0" smtClean="0">
                <a:solidFill>
                  <a:srgbClr val="800080"/>
                </a:solidFill>
              </a:rPr>
              <a:t/>
            </a:r>
            <a:br>
              <a:rPr lang="it-IT" sz="4000" dirty="0" smtClean="0">
                <a:solidFill>
                  <a:srgbClr val="800080"/>
                </a:solidFill>
              </a:rPr>
            </a:br>
            <a:r>
              <a:rPr lang="it-IT" sz="3200" dirty="0" smtClean="0">
                <a:solidFill>
                  <a:srgbClr val="800080"/>
                </a:solidFill>
              </a:rPr>
              <a:t>parte superiore, lato uomo (a sinistra) I parte</a:t>
            </a:r>
          </a:p>
        </p:txBody>
      </p:sp>
      <p:sp>
        <p:nvSpPr>
          <p:cNvPr id="6147" name="Rectangle 6"/>
          <p:cNvSpPr>
            <a:spLocks noGrp="1" noChangeArrowheads="1"/>
          </p:cNvSpPr>
          <p:nvPr>
            <p:ph type="body" idx="1"/>
          </p:nvPr>
        </p:nvSpPr>
        <p:spPr>
          <a:xfrm>
            <a:off x="457200" y="1628800"/>
            <a:ext cx="8229600" cy="4525963"/>
          </a:xfrm>
        </p:spPr>
        <p:txBody>
          <a:bodyPr/>
          <a:lstStyle/>
          <a:p>
            <a:pPr marL="0" indent="0" algn="just" eaLnBrk="1" hangingPunct="1">
              <a:buNone/>
            </a:pPr>
            <a:r>
              <a:rPr lang="it-IT" sz="2800" dirty="0" smtClean="0"/>
              <a:t>Partiamo dalla seconda, la più semplice:</a:t>
            </a:r>
          </a:p>
          <a:p>
            <a:pPr marL="0" indent="0" algn="just" eaLnBrk="1" hangingPunct="1">
              <a:spcAft>
                <a:spcPts val="1200"/>
              </a:spcAft>
              <a:buNone/>
            </a:pPr>
            <a:endParaRPr lang="it-IT" sz="2800" dirty="0" smtClean="0"/>
          </a:p>
          <a:p>
            <a:pPr marL="0" indent="0" algn="just" eaLnBrk="1" hangingPunct="1">
              <a:spcAft>
                <a:spcPts val="600"/>
              </a:spcAft>
              <a:buNone/>
            </a:pPr>
            <a:r>
              <a:rPr lang="it-IT" sz="2800" dirty="0" smtClean="0"/>
              <a:t>Tutti sono soggetti alla funzione fallica, cioè alla castrazione;</a:t>
            </a:r>
          </a:p>
          <a:p>
            <a:pPr marL="0" indent="0" algn="just" eaLnBrk="1" hangingPunct="1">
              <a:buNone/>
            </a:pPr>
            <a:r>
              <a:rPr lang="it-IT" sz="2800" dirty="0" smtClean="0"/>
              <a:t>Ma, perché così sia, occorre che </a:t>
            </a:r>
            <a:r>
              <a:rPr lang="it-IT" sz="2800" b="1" dirty="0" smtClean="0">
                <a:solidFill>
                  <a:srgbClr val="FF0000"/>
                </a:solidFill>
              </a:rPr>
              <a:t>almeno uno</a:t>
            </a:r>
            <a:r>
              <a:rPr lang="it-IT" sz="2800" dirty="0" smtClean="0"/>
              <a:t> (quantificatore esistenziale) </a:t>
            </a:r>
            <a:r>
              <a:rPr lang="it-IT" sz="2800" b="1" dirty="0" smtClean="0">
                <a:solidFill>
                  <a:srgbClr val="FF0000"/>
                </a:solidFill>
              </a:rPr>
              <a:t>non</a:t>
            </a:r>
            <a:r>
              <a:rPr lang="it-IT" sz="2800" dirty="0" smtClean="0"/>
              <a:t> vi sia soggetto (linea sopra che negativizza), da qui la prima formula:</a:t>
            </a:r>
          </a:p>
          <a:p>
            <a:pPr eaLnBrk="1" hangingPunct="1"/>
            <a:endParaRPr lang="it-IT" dirty="0" smtClean="0"/>
          </a:p>
        </p:txBody>
      </p:sp>
      <p:pic>
        <p:nvPicPr>
          <p:cNvPr id="614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6950" y="2231107"/>
            <a:ext cx="2070100" cy="506413"/>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6950" y="5499025"/>
            <a:ext cx="2070100" cy="550863"/>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Segnaposto data 2"/>
          <p:cNvSpPr txBox="1">
            <a:spLocks/>
          </p:cNvSpPr>
          <p:nvPr/>
        </p:nvSpPr>
        <p:spPr bwMode="auto">
          <a:xfrm>
            <a:off x="457200" y="6481763"/>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1400" b="1">
                <a:solidFill>
                  <a:srgbClr val="B40000"/>
                </a:solidFill>
              </a:rPr>
              <a:t>16/03/2012</a:t>
            </a:r>
          </a:p>
        </p:txBody>
      </p:sp>
      <p:sp>
        <p:nvSpPr>
          <p:cNvPr id="6151" name="Segnaposto piè di pagina 3"/>
          <p:cNvSpPr txBox="1">
            <a:spLocks/>
          </p:cNvSpPr>
          <p:nvPr/>
        </p:nvSpPr>
        <p:spPr bwMode="auto">
          <a:xfrm>
            <a:off x="3124200" y="6481763"/>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t-IT" sz="1400" b="1">
                <a:solidFill>
                  <a:srgbClr val="B40000"/>
                </a:solidFill>
              </a:rPr>
              <a:t>Dott. Daniele Benini</a:t>
            </a:r>
          </a:p>
        </p:txBody>
      </p:sp>
      <p:sp>
        <p:nvSpPr>
          <p:cNvPr id="6152" name="Segnaposto numero diapositiva 6"/>
          <p:cNvSpPr txBox="1">
            <a:spLocks/>
          </p:cNvSpPr>
          <p:nvPr/>
        </p:nvSpPr>
        <p:spPr bwMode="auto">
          <a:xfrm>
            <a:off x="8172450" y="6481763"/>
            <a:ext cx="5143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7A48B1C-FA58-4C5F-A12F-A7CFE1C5A17A}" type="slidenum">
              <a:rPr lang="it-IT" sz="1400">
                <a:solidFill>
                  <a:srgbClr val="C00000"/>
                </a:solidFill>
              </a:rPr>
              <a:pPr algn="r" eaLnBrk="1" hangingPunct="1"/>
              <a:t>5</a:t>
            </a:fld>
            <a:endParaRPr lang="it-IT" sz="160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4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251520" y="1268920"/>
            <a:ext cx="8568952" cy="676672"/>
          </a:xfrm>
        </p:spPr>
        <p:txBody>
          <a:bodyPr/>
          <a:lstStyle/>
          <a:p>
            <a:pPr algn="just" eaLnBrk="1" hangingPunct="1">
              <a:lnSpc>
                <a:spcPct val="80000"/>
              </a:lnSpc>
            </a:pPr>
            <a:r>
              <a:rPr lang="it-IT" sz="1700" dirty="0" smtClean="0"/>
              <a:t>Le formule della </a:t>
            </a:r>
            <a:r>
              <a:rPr lang="it-IT" sz="1700" dirty="0" err="1" smtClean="0"/>
              <a:t>sessuazione</a:t>
            </a:r>
            <a:r>
              <a:rPr lang="it-IT" sz="1700" dirty="0" smtClean="0"/>
              <a:t> lato maschile</a:t>
            </a:r>
          </a:p>
          <a:p>
            <a:pPr algn="just" eaLnBrk="1" hangingPunct="1">
              <a:lnSpc>
                <a:spcPct val="80000"/>
              </a:lnSpc>
              <a:buFontTx/>
              <a:buNone/>
            </a:pPr>
            <a:r>
              <a:rPr lang="it-IT" sz="1700" dirty="0" smtClean="0"/>
              <a:t>	rappresentano un sistema chiuso:</a:t>
            </a:r>
            <a:r>
              <a:rPr lang="it-IT" sz="1800" dirty="0" smtClean="0"/>
              <a:t>	</a:t>
            </a:r>
            <a:r>
              <a:rPr lang="it-IT" sz="1000" dirty="0" smtClean="0"/>
              <a:t>		</a:t>
            </a:r>
            <a:endParaRPr lang="it-IT" sz="1200" b="1" dirty="0" smtClean="0"/>
          </a:p>
        </p:txBody>
      </p:sp>
      <p:sp>
        <p:nvSpPr>
          <p:cNvPr id="7170" name="Rectangle 2"/>
          <p:cNvSpPr>
            <a:spLocks noGrp="1" noChangeArrowheads="1"/>
          </p:cNvSpPr>
          <p:nvPr>
            <p:ph type="title"/>
          </p:nvPr>
        </p:nvSpPr>
        <p:spPr>
          <a:xfrm>
            <a:off x="457200" y="125760"/>
            <a:ext cx="8363272" cy="1143000"/>
          </a:xfrm>
        </p:spPr>
        <p:txBody>
          <a:bodyPr/>
          <a:lstStyle/>
          <a:p>
            <a:pPr eaLnBrk="1" hangingPunct="1"/>
            <a:r>
              <a:rPr lang="it-IT" sz="3100" dirty="0" smtClean="0">
                <a:solidFill>
                  <a:srgbClr val="800080"/>
                </a:solidFill>
              </a:rPr>
              <a:t>Formule della </a:t>
            </a:r>
            <a:r>
              <a:rPr lang="it-IT" sz="3100" dirty="0" err="1" smtClean="0">
                <a:solidFill>
                  <a:srgbClr val="800080"/>
                </a:solidFill>
              </a:rPr>
              <a:t>sessuazione</a:t>
            </a:r>
            <a:r>
              <a:rPr lang="it-IT" sz="3100" dirty="0" smtClean="0">
                <a:solidFill>
                  <a:srgbClr val="800080"/>
                </a:solidFill>
              </a:rPr>
              <a:t/>
            </a:r>
            <a:br>
              <a:rPr lang="it-IT" sz="3100" dirty="0" smtClean="0">
                <a:solidFill>
                  <a:srgbClr val="800080"/>
                </a:solidFill>
              </a:rPr>
            </a:br>
            <a:r>
              <a:rPr lang="it-IT" sz="3100" dirty="0" smtClean="0">
                <a:solidFill>
                  <a:srgbClr val="800080"/>
                </a:solidFill>
              </a:rPr>
              <a:t>parte superiore, lato uomo (a sinistra) II parte</a:t>
            </a:r>
          </a:p>
        </p:txBody>
      </p:sp>
      <p:sp>
        <p:nvSpPr>
          <p:cNvPr id="7173" name="Segnaposto data 2"/>
          <p:cNvSpPr txBox="1">
            <a:spLocks/>
          </p:cNvSpPr>
          <p:nvPr/>
        </p:nvSpPr>
        <p:spPr bwMode="auto">
          <a:xfrm>
            <a:off x="457200" y="6481763"/>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1400" b="1">
                <a:solidFill>
                  <a:srgbClr val="B40000"/>
                </a:solidFill>
              </a:rPr>
              <a:t>16/03/2012</a:t>
            </a:r>
          </a:p>
        </p:txBody>
      </p:sp>
      <p:sp>
        <p:nvSpPr>
          <p:cNvPr id="7174" name="Segnaposto piè di pagina 3"/>
          <p:cNvSpPr txBox="1">
            <a:spLocks/>
          </p:cNvSpPr>
          <p:nvPr/>
        </p:nvSpPr>
        <p:spPr bwMode="auto">
          <a:xfrm>
            <a:off x="3124200" y="6481763"/>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t-IT" sz="1400" b="1">
                <a:solidFill>
                  <a:srgbClr val="B40000"/>
                </a:solidFill>
              </a:rPr>
              <a:t>Dott. Daniele Benini</a:t>
            </a:r>
          </a:p>
        </p:txBody>
      </p:sp>
      <p:sp>
        <p:nvSpPr>
          <p:cNvPr id="7175" name="Segnaposto numero diapositiva 6"/>
          <p:cNvSpPr txBox="1">
            <a:spLocks/>
          </p:cNvSpPr>
          <p:nvPr/>
        </p:nvSpPr>
        <p:spPr bwMode="auto">
          <a:xfrm>
            <a:off x="8172450" y="6481763"/>
            <a:ext cx="5143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A7580CD-518E-4933-B16D-D091068D45BA}" type="slidenum">
              <a:rPr lang="it-IT" sz="1400">
                <a:solidFill>
                  <a:srgbClr val="C00000"/>
                </a:solidFill>
              </a:rPr>
              <a:pPr algn="r" eaLnBrk="1" hangingPunct="1"/>
              <a:t>6</a:t>
            </a:fld>
            <a:endParaRPr lang="it-IT" sz="1600">
              <a:solidFill>
                <a:srgbClr val="C00000"/>
              </a:solidFill>
            </a:endParaRPr>
          </a:p>
        </p:txBody>
      </p:sp>
      <p:sp>
        <p:nvSpPr>
          <p:cNvPr id="3" name="CasellaDiTesto 2"/>
          <p:cNvSpPr txBox="1"/>
          <p:nvPr/>
        </p:nvSpPr>
        <p:spPr>
          <a:xfrm>
            <a:off x="251520" y="2750145"/>
            <a:ext cx="8640960" cy="3539430"/>
          </a:xfrm>
          <a:prstGeom prst="rect">
            <a:avLst/>
          </a:prstGeom>
          <a:noFill/>
        </p:spPr>
        <p:txBody>
          <a:bodyPr wrap="square" rtlCol="0">
            <a:spAutoFit/>
          </a:bodyPr>
          <a:lstStyle/>
          <a:p>
            <a:pPr marL="285750" indent="-285750" algn="just" eaLnBrk="1" hangingPunct="1">
              <a:lnSpc>
                <a:spcPct val="80000"/>
              </a:lnSpc>
              <a:spcAft>
                <a:spcPts val="1200"/>
              </a:spcAft>
              <a:buFont typeface="Arial" pitchFamily="34" charset="0"/>
              <a:buChar char="•"/>
            </a:pPr>
            <a:r>
              <a:rPr lang="it-IT" sz="1700" dirty="0">
                <a:latin typeface="+mn-lt"/>
              </a:rPr>
              <a:t>Tutti gli elementi contenuti nell’insieme sono soggetti alla stessa funzione fallica, grazie al fatto che v’è almeno una eccezione, che non conferma la regola, come si </a:t>
            </a:r>
            <a:r>
              <a:rPr lang="it-IT" sz="1700" dirty="0" err="1">
                <a:latin typeface="+mn-lt"/>
              </a:rPr>
              <a:t>suol</a:t>
            </a:r>
            <a:r>
              <a:rPr lang="it-IT" sz="1700" dirty="0">
                <a:latin typeface="+mn-lt"/>
              </a:rPr>
              <a:t> dire, ma che la </a:t>
            </a:r>
            <a:r>
              <a:rPr lang="it-IT" sz="1700" dirty="0" smtClean="0">
                <a:latin typeface="+mn-lt"/>
              </a:rPr>
              <a:t>fonda.</a:t>
            </a:r>
          </a:p>
          <a:p>
            <a:pPr marL="285750" indent="-285750" algn="just" eaLnBrk="1" hangingPunct="1">
              <a:lnSpc>
                <a:spcPct val="80000"/>
              </a:lnSpc>
              <a:spcAft>
                <a:spcPts val="1200"/>
              </a:spcAft>
              <a:buFont typeface="Arial" pitchFamily="34" charset="0"/>
              <a:buChar char="•"/>
            </a:pPr>
            <a:r>
              <a:rPr lang="it-IT" sz="1700" dirty="0" smtClean="0"/>
              <a:t>È il padre morto, ucciso dai figli, di </a:t>
            </a:r>
            <a:r>
              <a:rPr lang="it-IT" sz="1700" i="1" dirty="0" smtClean="0"/>
              <a:t>Totem e tabù</a:t>
            </a:r>
            <a:r>
              <a:rPr lang="it-IT" sz="1700" dirty="0" smtClean="0"/>
              <a:t>, rielaborato da Lacan non come evento storico (come voleva Freud), ma come operatore logico: è il “fuori norma” che istituisce la “norma”, che fonda la comunità fraterna, nella quale si iscrivono uomini e donne, maschi e femmine, perché tutti soggetti alla legge della castrazione, non solo le donne.</a:t>
            </a:r>
          </a:p>
          <a:p>
            <a:pPr marL="285750" indent="-285750" algn="just" eaLnBrk="1" hangingPunct="1">
              <a:lnSpc>
                <a:spcPct val="80000"/>
              </a:lnSpc>
              <a:spcAft>
                <a:spcPts val="600"/>
              </a:spcAft>
              <a:buFont typeface="Arial" pitchFamily="34" charset="0"/>
              <a:buChar char="•"/>
            </a:pPr>
            <a:r>
              <a:rPr lang="it-IT" sz="1700" dirty="0" smtClean="0"/>
              <a:t>Qualcuno potrebbe chiedere: perché allora lato maschile? Perché è il lato dell’universale, del significante fallico, unico significante sessuale iscritto nell’inconscio. Tant’è che sotto, sempre dal lato maschile, la prima scrittura che incontriamo è la S maiuscola barrata, che significa “soggetto” nel senso lacaniano, ovvero, barrato dal linguaggio in quanto perde la propria essenza entrando nell’esistenza (e non si dà altra esistenza se non quella articolata nel linguaggio </a:t>
            </a:r>
            <a:r>
              <a:rPr lang="it-IT" sz="1700" dirty="0" err="1" smtClean="0"/>
              <a:t>sem</a:t>
            </a:r>
            <a:r>
              <a:rPr lang="it-IT" sz="1700" dirty="0" smtClean="0"/>
              <a:t> VI, </a:t>
            </a:r>
            <a:r>
              <a:rPr lang="it-IT" sz="1700" i="1" dirty="0" smtClean="0"/>
              <a:t>Il desiderio e la sua interpretazione</a:t>
            </a:r>
            <a:r>
              <a:rPr lang="it-IT" sz="1700" dirty="0" smtClean="0"/>
              <a:t>, inedito, seduta 10 dicembre 1958).</a:t>
            </a:r>
          </a:p>
        </p:txBody>
      </p:sp>
      <p:grpSp>
        <p:nvGrpSpPr>
          <p:cNvPr id="5" name="Gruppo 4"/>
          <p:cNvGrpSpPr/>
          <p:nvPr/>
        </p:nvGrpSpPr>
        <p:grpSpPr>
          <a:xfrm>
            <a:off x="5004048" y="1268920"/>
            <a:ext cx="2232248" cy="1404000"/>
            <a:chOff x="5004048" y="1268920"/>
            <a:chExt cx="2232248" cy="1404000"/>
          </a:xfrm>
        </p:grpSpPr>
        <p:sp>
          <p:nvSpPr>
            <p:cNvPr id="7172" name="Oval 6"/>
            <p:cNvSpPr>
              <a:spLocks noChangeArrowheads="1"/>
            </p:cNvSpPr>
            <p:nvPr/>
          </p:nvSpPr>
          <p:spPr bwMode="auto">
            <a:xfrm>
              <a:off x="5004048" y="1268920"/>
              <a:ext cx="1404000" cy="1404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 name="CasellaDiTesto 1"/>
            <p:cNvSpPr txBox="1"/>
            <p:nvPr/>
          </p:nvSpPr>
          <p:spPr>
            <a:xfrm>
              <a:off x="5328004" y="1741341"/>
              <a:ext cx="792088" cy="535531"/>
            </a:xfrm>
            <a:prstGeom prst="rect">
              <a:avLst/>
            </a:prstGeom>
            <a:noFill/>
          </p:spPr>
          <p:txBody>
            <a:bodyPr wrap="square" rtlCol="0">
              <a:spAutoFit/>
            </a:bodyPr>
            <a:lstStyle/>
            <a:p>
              <a:pPr marL="0" lvl="4">
                <a:lnSpc>
                  <a:spcPct val="80000"/>
                </a:lnSpc>
              </a:pPr>
              <a:r>
                <a:rPr lang="it-IT" sz="1200" b="1" dirty="0" smtClean="0"/>
                <a:t>x </a:t>
              </a:r>
              <a:r>
                <a:rPr lang="it-IT" sz="1200" b="1" dirty="0" err="1" smtClean="0"/>
                <a:t>x</a:t>
              </a:r>
              <a:r>
                <a:rPr lang="it-IT" sz="1200" b="1" dirty="0" smtClean="0"/>
                <a:t> </a:t>
              </a:r>
              <a:r>
                <a:rPr lang="it-IT" sz="1200" b="1" dirty="0" err="1" smtClean="0"/>
                <a:t>x</a:t>
              </a:r>
              <a:r>
                <a:rPr lang="it-IT" sz="1200" b="1" dirty="0" smtClean="0"/>
                <a:t> </a:t>
              </a:r>
              <a:r>
                <a:rPr lang="it-IT" sz="1200" b="1" dirty="0" err="1" smtClean="0"/>
                <a:t>x</a:t>
              </a:r>
              <a:r>
                <a:rPr lang="it-IT" sz="1200" b="1" dirty="0" smtClean="0"/>
                <a:t> </a:t>
              </a:r>
              <a:r>
                <a:rPr lang="it-IT" sz="1200" b="1" dirty="0" err="1" smtClean="0"/>
                <a:t>x</a:t>
              </a:r>
              <a:endParaRPr lang="it-IT" sz="1200" b="1" dirty="0" smtClean="0"/>
            </a:p>
            <a:p>
              <a:pPr marL="0" lvl="4" eaLnBrk="1" hangingPunct="1">
                <a:lnSpc>
                  <a:spcPct val="80000"/>
                </a:lnSpc>
                <a:buNone/>
              </a:pPr>
              <a:r>
                <a:rPr lang="it-IT" sz="1200" b="1" dirty="0" smtClean="0"/>
                <a:t>                                                               x </a:t>
              </a:r>
              <a:r>
                <a:rPr lang="it-IT" sz="1200" b="1" dirty="0" err="1" smtClean="0"/>
                <a:t>x</a:t>
              </a:r>
              <a:r>
                <a:rPr lang="it-IT" sz="1200" b="1" dirty="0" smtClean="0"/>
                <a:t> </a:t>
              </a:r>
              <a:r>
                <a:rPr lang="it-IT" sz="1200" b="1" dirty="0" err="1" smtClean="0"/>
                <a:t>x</a:t>
              </a:r>
              <a:r>
                <a:rPr lang="it-IT" sz="1200" b="1" dirty="0" smtClean="0"/>
                <a:t> </a:t>
              </a:r>
              <a:r>
                <a:rPr lang="it-IT" sz="1200" b="1" dirty="0" err="1" smtClean="0"/>
                <a:t>x</a:t>
              </a:r>
              <a:r>
                <a:rPr lang="it-IT" sz="1200" b="1" dirty="0" smtClean="0"/>
                <a:t> </a:t>
              </a:r>
              <a:r>
                <a:rPr lang="it-IT" sz="1200" b="1" dirty="0" err="1" smtClean="0"/>
                <a:t>x</a:t>
              </a:r>
              <a:endParaRPr lang="it-IT" sz="1200" b="1" dirty="0" smtClean="0"/>
            </a:p>
          </p:txBody>
        </p:sp>
        <p:sp>
          <p:nvSpPr>
            <p:cNvPr id="4" name="CasellaDiTesto 3"/>
            <p:cNvSpPr txBox="1"/>
            <p:nvPr/>
          </p:nvSpPr>
          <p:spPr>
            <a:xfrm>
              <a:off x="6660232" y="1741341"/>
              <a:ext cx="576064" cy="276999"/>
            </a:xfrm>
            <a:prstGeom prst="rect">
              <a:avLst/>
            </a:prstGeom>
            <a:noFill/>
          </p:spPr>
          <p:txBody>
            <a:bodyPr wrap="square" rtlCol="0">
              <a:spAutoFit/>
            </a:bodyPr>
            <a:lstStyle/>
            <a:p>
              <a:r>
                <a:rPr lang="it-IT" sz="1200" b="1" dirty="0"/>
                <a:t>x</a:t>
              </a:r>
              <a:endParaRPr lang="it-IT" sz="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44624"/>
            <a:ext cx="8229600" cy="1143000"/>
          </a:xfrm>
        </p:spPr>
        <p:txBody>
          <a:bodyPr/>
          <a:lstStyle/>
          <a:p>
            <a:pPr eaLnBrk="1" hangingPunct="1"/>
            <a:r>
              <a:rPr lang="it-IT" sz="4000" dirty="0" smtClean="0">
                <a:solidFill>
                  <a:srgbClr val="800080"/>
                </a:solidFill>
              </a:rPr>
              <a:t>Formule della </a:t>
            </a:r>
            <a:r>
              <a:rPr lang="it-IT" sz="4000" dirty="0" err="1" smtClean="0">
                <a:solidFill>
                  <a:srgbClr val="800080"/>
                </a:solidFill>
              </a:rPr>
              <a:t>sessuazione</a:t>
            </a:r>
            <a:r>
              <a:rPr lang="it-IT" sz="4000" dirty="0" smtClean="0">
                <a:solidFill>
                  <a:srgbClr val="800080"/>
                </a:solidFill>
              </a:rPr>
              <a:t/>
            </a:r>
            <a:br>
              <a:rPr lang="it-IT" sz="4000" dirty="0" smtClean="0">
                <a:solidFill>
                  <a:srgbClr val="800080"/>
                </a:solidFill>
              </a:rPr>
            </a:br>
            <a:r>
              <a:rPr lang="it-IT" sz="2800" dirty="0" smtClean="0">
                <a:solidFill>
                  <a:srgbClr val="800080"/>
                </a:solidFill>
              </a:rPr>
              <a:t>parte superiore, lato donna (a destra) I parte</a:t>
            </a:r>
          </a:p>
        </p:txBody>
      </p:sp>
      <p:sp>
        <p:nvSpPr>
          <p:cNvPr id="8195" name="Rectangle 3"/>
          <p:cNvSpPr>
            <a:spLocks noGrp="1" noChangeArrowheads="1"/>
          </p:cNvSpPr>
          <p:nvPr>
            <p:ph type="body" idx="1"/>
          </p:nvPr>
        </p:nvSpPr>
        <p:spPr>
          <a:xfrm>
            <a:off x="313184" y="1279301"/>
            <a:ext cx="8435280" cy="5102027"/>
          </a:xfrm>
        </p:spPr>
        <p:txBody>
          <a:bodyPr/>
          <a:lstStyle/>
          <a:p>
            <a:pPr algn="just" eaLnBrk="1" hangingPunct="1">
              <a:lnSpc>
                <a:spcPct val="80000"/>
              </a:lnSpc>
              <a:spcAft>
                <a:spcPts val="1200"/>
              </a:spcAft>
            </a:pPr>
            <a:r>
              <a:rPr lang="it-IT" sz="1800" dirty="0" smtClean="0"/>
              <a:t>Qui non si applica la logica che abbiamo visto per l’uomo; il lato donna è la parte dell’essere parlante non riducibile all’S barrato. Non riducibile cioè al significante fallico, perciò da questo lato non c’è l’elemento d’eccezione: è la stessa formula che si vede a sinistra, solo che qui c’è la linea della negazione anche sul quantificatore esistenziale, vale a dire : non c’è quell’almeno ”UNO” non soggetto alla funzione fallica:</a:t>
            </a:r>
          </a:p>
          <a:p>
            <a:pPr eaLnBrk="1" hangingPunct="1">
              <a:lnSpc>
                <a:spcPct val="80000"/>
              </a:lnSpc>
            </a:pPr>
            <a:endParaRPr lang="it-IT" sz="1800" dirty="0" smtClean="0"/>
          </a:p>
          <a:p>
            <a:pPr eaLnBrk="1" hangingPunct="1">
              <a:lnSpc>
                <a:spcPct val="80000"/>
              </a:lnSpc>
              <a:buFontTx/>
              <a:buNone/>
            </a:pPr>
            <a:r>
              <a:rPr lang="it-IT" sz="1800" dirty="0" smtClean="0"/>
              <a:t> </a:t>
            </a:r>
          </a:p>
          <a:p>
            <a:pPr algn="just" eaLnBrk="1" hangingPunct="1">
              <a:lnSpc>
                <a:spcPct val="80000"/>
              </a:lnSpc>
            </a:pPr>
            <a:r>
              <a:rPr lang="it-IT" sz="1800" dirty="0" smtClean="0"/>
              <a:t>Questo “insieme” non è chiuso, bensì aperto:</a:t>
            </a:r>
          </a:p>
          <a:p>
            <a:pPr marL="0" indent="0" algn="just" eaLnBrk="1" hangingPunct="1">
              <a:lnSpc>
                <a:spcPct val="80000"/>
              </a:lnSpc>
              <a:buNone/>
            </a:pPr>
            <a:endParaRPr lang="fr-FR" sz="1800" dirty="0"/>
          </a:p>
          <a:p>
            <a:pPr marL="0" indent="0" algn="just" eaLnBrk="1" hangingPunct="1">
              <a:lnSpc>
                <a:spcPct val="80000"/>
              </a:lnSpc>
              <a:buNone/>
            </a:pPr>
            <a:endParaRPr lang="fr-FR" sz="1800" dirty="0" smtClean="0"/>
          </a:p>
          <a:p>
            <a:pPr marL="0" indent="0" algn="just" eaLnBrk="1" hangingPunct="1">
              <a:lnSpc>
                <a:spcPct val="80000"/>
              </a:lnSpc>
              <a:buNone/>
            </a:pPr>
            <a:endParaRPr lang="fr-FR" sz="1800" dirty="0" smtClean="0"/>
          </a:p>
          <a:p>
            <a:pPr algn="just" eaLnBrk="1" hangingPunct="1">
              <a:lnSpc>
                <a:spcPct val="80000"/>
              </a:lnSpc>
            </a:pPr>
            <a:endParaRPr lang="fr-FR" sz="1800" dirty="0" smtClean="0"/>
          </a:p>
          <a:p>
            <a:pPr algn="just" eaLnBrk="1" hangingPunct="1">
              <a:lnSpc>
                <a:spcPct val="80000"/>
              </a:lnSpc>
            </a:pPr>
            <a:r>
              <a:rPr lang="it-IT" sz="1800" dirty="0" smtClean="0"/>
              <a:t>Perciò la donna per quella parte che eccede la sua identificazione al fallo, che non può non esserci fisiologicamente, distrugge l’universale di questa funzione, ed è in questo senso che Lacan dichiara che “</a:t>
            </a:r>
            <a:r>
              <a:rPr lang="it-IT" sz="1800" dirty="0" smtClean="0">
                <a:solidFill>
                  <a:srgbClr val="FF0000"/>
                </a:solidFill>
              </a:rPr>
              <a:t>La</a:t>
            </a:r>
            <a:r>
              <a:rPr lang="it-IT" sz="1800" dirty="0" smtClean="0"/>
              <a:t> donna non esiste”, barrando l’articolo determinativo: “</a:t>
            </a:r>
            <a:r>
              <a:rPr lang="it-IT" sz="1800" dirty="0" smtClean="0">
                <a:solidFill>
                  <a:srgbClr val="FF0000"/>
                </a:solidFill>
              </a:rPr>
              <a:t>La</a:t>
            </a:r>
            <a:r>
              <a:rPr lang="it-IT" sz="1800" dirty="0" smtClean="0"/>
              <a:t> donna non esiste”, salvo che nel fantasma dell’uomo, come un suo sintomo; ma in tal caso dobbiamo togliere la barra, e la scrittura come tale si dissolve, posto che non c’è né reale né simbolico, solo dell’immaginario.</a:t>
            </a:r>
          </a:p>
          <a:p>
            <a:pPr eaLnBrk="1" hangingPunct="1">
              <a:lnSpc>
                <a:spcPct val="80000"/>
              </a:lnSpc>
            </a:pPr>
            <a:endParaRPr lang="it-IT" sz="1600" dirty="0" smtClean="0"/>
          </a:p>
        </p:txBody>
      </p:sp>
      <p:pic>
        <p:nvPicPr>
          <p:cNvPr id="819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0300" y="2790000"/>
            <a:ext cx="1803400" cy="461963"/>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8" name="Line 8"/>
          <p:cNvSpPr>
            <a:spLocks noChangeShapeType="1"/>
          </p:cNvSpPr>
          <p:nvPr/>
        </p:nvSpPr>
        <p:spPr bwMode="auto">
          <a:xfrm flipV="1">
            <a:off x="4428232" y="5400000"/>
            <a:ext cx="360000" cy="2520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199" name="Segnaposto data 2"/>
          <p:cNvSpPr txBox="1">
            <a:spLocks/>
          </p:cNvSpPr>
          <p:nvPr/>
        </p:nvSpPr>
        <p:spPr bwMode="auto">
          <a:xfrm>
            <a:off x="457200" y="6481763"/>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1400" b="1">
                <a:solidFill>
                  <a:srgbClr val="B40000"/>
                </a:solidFill>
              </a:rPr>
              <a:t>16/03/2012</a:t>
            </a:r>
          </a:p>
        </p:txBody>
      </p:sp>
      <p:sp>
        <p:nvSpPr>
          <p:cNvPr id="8200" name="Segnaposto piè di pagina 3"/>
          <p:cNvSpPr txBox="1">
            <a:spLocks/>
          </p:cNvSpPr>
          <p:nvPr/>
        </p:nvSpPr>
        <p:spPr bwMode="auto">
          <a:xfrm>
            <a:off x="3124200" y="6481763"/>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t-IT" sz="1400" b="1">
                <a:solidFill>
                  <a:srgbClr val="B40000"/>
                </a:solidFill>
              </a:rPr>
              <a:t>Dott. Daniele Benini</a:t>
            </a:r>
          </a:p>
        </p:txBody>
      </p:sp>
      <p:sp>
        <p:nvSpPr>
          <p:cNvPr id="8201" name="Segnaposto numero diapositiva 6"/>
          <p:cNvSpPr txBox="1">
            <a:spLocks/>
          </p:cNvSpPr>
          <p:nvPr/>
        </p:nvSpPr>
        <p:spPr bwMode="auto">
          <a:xfrm>
            <a:off x="8172450" y="6481763"/>
            <a:ext cx="5143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4D9B96B-90CB-4452-9D98-95F713A14667}" type="slidenum">
              <a:rPr lang="it-IT" sz="1400">
                <a:solidFill>
                  <a:srgbClr val="C00000"/>
                </a:solidFill>
              </a:rPr>
              <a:pPr algn="r" eaLnBrk="1" hangingPunct="1"/>
              <a:t>7</a:t>
            </a:fld>
            <a:endParaRPr lang="it-IT" sz="1600">
              <a:solidFill>
                <a:srgbClr val="C00000"/>
              </a:solidFill>
            </a:endParaRPr>
          </a:p>
        </p:txBody>
      </p:sp>
      <p:grpSp>
        <p:nvGrpSpPr>
          <p:cNvPr id="2" name="Gruppo 1"/>
          <p:cNvGrpSpPr/>
          <p:nvPr/>
        </p:nvGrpSpPr>
        <p:grpSpPr>
          <a:xfrm>
            <a:off x="5472256" y="3284984"/>
            <a:ext cx="1404000" cy="1404000"/>
            <a:chOff x="5472256" y="3284984"/>
            <a:chExt cx="1404000" cy="1404000"/>
          </a:xfrm>
        </p:grpSpPr>
        <p:sp>
          <p:nvSpPr>
            <p:cNvPr id="10" name="Oval 6"/>
            <p:cNvSpPr>
              <a:spLocks noChangeArrowheads="1"/>
            </p:cNvSpPr>
            <p:nvPr/>
          </p:nvSpPr>
          <p:spPr bwMode="auto">
            <a:xfrm>
              <a:off x="5472256" y="3284984"/>
              <a:ext cx="1404000" cy="1404000"/>
            </a:xfrm>
            <a:prstGeom prst="ellipse">
              <a:avLst/>
            </a:prstGeom>
            <a:solidFill>
              <a:schemeClr val="accent1"/>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 name="CasellaDiTesto 10"/>
            <p:cNvSpPr txBox="1"/>
            <p:nvPr/>
          </p:nvSpPr>
          <p:spPr>
            <a:xfrm>
              <a:off x="5796212" y="3752880"/>
              <a:ext cx="792088" cy="535531"/>
            </a:xfrm>
            <a:prstGeom prst="rect">
              <a:avLst/>
            </a:prstGeom>
            <a:noFill/>
          </p:spPr>
          <p:txBody>
            <a:bodyPr wrap="square" rtlCol="0">
              <a:spAutoFit/>
            </a:bodyPr>
            <a:lstStyle/>
            <a:p>
              <a:pPr marL="0" lvl="4">
                <a:lnSpc>
                  <a:spcPct val="80000"/>
                </a:lnSpc>
              </a:pPr>
              <a:r>
                <a:rPr lang="it-IT" sz="1200" b="1" dirty="0" smtClean="0"/>
                <a:t>x </a:t>
              </a:r>
              <a:r>
                <a:rPr lang="it-IT" sz="1200" b="1" dirty="0" err="1" smtClean="0"/>
                <a:t>x</a:t>
              </a:r>
              <a:r>
                <a:rPr lang="it-IT" sz="1200" b="1" dirty="0" smtClean="0"/>
                <a:t> </a:t>
              </a:r>
              <a:r>
                <a:rPr lang="it-IT" sz="1200" b="1" dirty="0" err="1" smtClean="0"/>
                <a:t>x</a:t>
              </a:r>
              <a:r>
                <a:rPr lang="it-IT" sz="1200" b="1" dirty="0" smtClean="0"/>
                <a:t> </a:t>
              </a:r>
              <a:r>
                <a:rPr lang="it-IT" sz="1200" b="1" dirty="0" err="1" smtClean="0"/>
                <a:t>x</a:t>
              </a:r>
              <a:r>
                <a:rPr lang="it-IT" sz="1200" b="1" dirty="0" smtClean="0"/>
                <a:t> </a:t>
              </a:r>
              <a:r>
                <a:rPr lang="it-IT" sz="1200" b="1" dirty="0" err="1" smtClean="0"/>
                <a:t>x</a:t>
              </a:r>
              <a:endParaRPr lang="it-IT" sz="1200" b="1" dirty="0" smtClean="0"/>
            </a:p>
            <a:p>
              <a:pPr marL="0" lvl="4" eaLnBrk="1" hangingPunct="1">
                <a:lnSpc>
                  <a:spcPct val="80000"/>
                </a:lnSpc>
                <a:buNone/>
              </a:pPr>
              <a:r>
                <a:rPr lang="it-IT" sz="1200" b="1" dirty="0" smtClean="0"/>
                <a:t>                                                               x </a:t>
              </a:r>
              <a:r>
                <a:rPr lang="it-IT" sz="1200" b="1" dirty="0" err="1" smtClean="0"/>
                <a:t>x</a:t>
              </a:r>
              <a:r>
                <a:rPr lang="it-IT" sz="1200" b="1" dirty="0" smtClean="0"/>
                <a:t> </a:t>
              </a:r>
              <a:r>
                <a:rPr lang="it-IT" sz="1200" b="1" dirty="0" err="1" smtClean="0"/>
                <a:t>x</a:t>
              </a:r>
              <a:r>
                <a:rPr lang="it-IT" sz="1200" b="1" dirty="0" smtClean="0"/>
                <a:t> </a:t>
              </a:r>
              <a:r>
                <a:rPr lang="it-IT" sz="1200" b="1" dirty="0" err="1" smtClean="0"/>
                <a:t>x</a:t>
              </a:r>
              <a:r>
                <a:rPr lang="it-IT" sz="1200" b="1" dirty="0" smtClean="0"/>
                <a:t> </a:t>
              </a:r>
              <a:r>
                <a:rPr lang="it-IT" sz="1200" b="1" dirty="0" err="1" smtClean="0"/>
                <a:t>x</a:t>
              </a:r>
              <a:endParaRPr lang="it-IT" sz="1200" b="1" dirty="0" smtClean="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44624"/>
            <a:ext cx="8229600" cy="1143000"/>
          </a:xfrm>
        </p:spPr>
        <p:txBody>
          <a:bodyPr/>
          <a:lstStyle/>
          <a:p>
            <a:pPr eaLnBrk="1" hangingPunct="1"/>
            <a:r>
              <a:rPr lang="it-IT" sz="3000" dirty="0" smtClean="0">
                <a:solidFill>
                  <a:srgbClr val="800080"/>
                </a:solidFill>
              </a:rPr>
              <a:t>Formule della </a:t>
            </a:r>
            <a:r>
              <a:rPr lang="it-IT" sz="3000" dirty="0" err="1" smtClean="0">
                <a:solidFill>
                  <a:srgbClr val="800080"/>
                </a:solidFill>
              </a:rPr>
              <a:t>sessuazione</a:t>
            </a:r>
            <a:r>
              <a:rPr lang="it-IT" sz="3000" dirty="0" smtClean="0">
                <a:solidFill>
                  <a:srgbClr val="800080"/>
                </a:solidFill>
              </a:rPr>
              <a:t/>
            </a:r>
            <a:br>
              <a:rPr lang="it-IT" sz="3000" dirty="0" smtClean="0">
                <a:solidFill>
                  <a:srgbClr val="800080"/>
                </a:solidFill>
              </a:rPr>
            </a:br>
            <a:r>
              <a:rPr lang="it-IT" sz="3000" dirty="0" smtClean="0">
                <a:solidFill>
                  <a:srgbClr val="800080"/>
                </a:solidFill>
              </a:rPr>
              <a:t>parte superiore, lato donna (a destra) II parte</a:t>
            </a:r>
          </a:p>
        </p:txBody>
      </p:sp>
      <p:sp>
        <p:nvSpPr>
          <p:cNvPr id="9219" name="Rectangle 5"/>
          <p:cNvSpPr>
            <a:spLocks noGrp="1" noChangeArrowheads="1"/>
          </p:cNvSpPr>
          <p:nvPr>
            <p:ph type="body" idx="1"/>
          </p:nvPr>
        </p:nvSpPr>
        <p:spPr>
          <a:xfrm>
            <a:off x="251520" y="1196752"/>
            <a:ext cx="8568952" cy="5184576"/>
          </a:xfrm>
        </p:spPr>
        <p:txBody>
          <a:bodyPr/>
          <a:lstStyle/>
          <a:p>
            <a:pPr algn="just" eaLnBrk="1" hangingPunct="1">
              <a:spcAft>
                <a:spcPts val="1200"/>
              </a:spcAft>
            </a:pPr>
            <a:r>
              <a:rPr lang="it-IT" sz="1800" dirty="0" smtClean="0"/>
              <a:t>La seconda formula lato donna:</a:t>
            </a:r>
          </a:p>
          <a:p>
            <a:pPr algn="just" eaLnBrk="1" hangingPunct="1">
              <a:spcAft>
                <a:spcPts val="600"/>
              </a:spcAft>
            </a:pPr>
            <a:r>
              <a:rPr lang="it-IT" sz="1800" dirty="0" smtClean="0"/>
              <a:t>Va letta: non ogni x è sottomesso alla funzione fallica, ovvero: ogni x da questo lato femminile non è del tutto sottomesso alla funzione fallica, una parte sfugge alla legge della castrazione, mentre una parte vi è sottomessa, in quanto è una posizione soggettiva.</a:t>
            </a:r>
          </a:p>
          <a:p>
            <a:pPr algn="just" eaLnBrk="1" hangingPunct="1">
              <a:spcAft>
                <a:spcPts val="600"/>
              </a:spcAft>
            </a:pPr>
            <a:r>
              <a:rPr lang="it-IT" sz="1800" dirty="0" smtClean="0"/>
              <a:t>È in questa formula che si enuncia il </a:t>
            </a:r>
            <a:r>
              <a:rPr lang="it-IT" sz="1800" i="1" dirty="0" err="1" smtClean="0"/>
              <a:t>pas</a:t>
            </a:r>
            <a:r>
              <a:rPr lang="it-IT" sz="1800" i="1" dirty="0" smtClean="0"/>
              <a:t>-tout</a:t>
            </a:r>
            <a:r>
              <a:rPr lang="it-IT" sz="1800" dirty="0" smtClean="0"/>
              <a:t>, che è una diretta conseguenza della prima: se non c’è l’eccezione che chiude l’insieme dandogli consistenza, ne consegue che ogni elemento di questo insieme, cioè ognuno che assuma la posizione soggettiva femminile, può prendere il posto dell’eccezione mancante, </a:t>
            </a:r>
            <a:r>
              <a:rPr lang="it-IT" sz="1800" u="sng" dirty="0" smtClean="0">
                <a:solidFill>
                  <a:srgbClr val="FF0000"/>
                </a:solidFill>
              </a:rPr>
              <a:t>una per una</a:t>
            </a:r>
            <a:r>
              <a:rPr lang="it-IT" sz="1800" dirty="0" smtClean="0"/>
              <a:t>, nella solitudine di ciascuna, posizione non facile da sostenere, soprattutto se chi l’assume è anatomicamente un uomo.</a:t>
            </a:r>
          </a:p>
          <a:p>
            <a:pPr algn="just" eaLnBrk="1" hangingPunct="1"/>
            <a:r>
              <a:rPr lang="it-IT" sz="1800" dirty="0" smtClean="0"/>
              <a:t>Come poi vedremo anche la posizione femminile non può non regolarsi anche rispetto al fallo, ma non vi è tutta, una parte sfugge alla presa del simbolico, ed è qui che si situa il grande interrogativo freudiano: </a:t>
            </a:r>
            <a:r>
              <a:rPr lang="it-IT" sz="1800" b="1" dirty="0" smtClean="0">
                <a:solidFill>
                  <a:srgbClr val="FF0000"/>
                </a:solidFill>
              </a:rPr>
              <a:t>Che cosa vuole una donna?</a:t>
            </a:r>
            <a:r>
              <a:rPr lang="it-IT" sz="1800" dirty="0" smtClean="0"/>
              <a:t> Che </a:t>
            </a:r>
            <a:r>
              <a:rPr lang="it-IT" sz="1800" b="1" dirty="0" smtClean="0">
                <a:solidFill>
                  <a:srgbClr val="660033"/>
                </a:solidFill>
              </a:rPr>
              <a:t>resta radicalmente senza risposta</a:t>
            </a:r>
            <a:r>
              <a:rPr lang="it-IT" sz="1800" dirty="0" smtClean="0"/>
              <a:t> (perché è la parte fuori significante e, come si sa, non v’è risposta se non mediante i significanti, come sarà ancora più chiaro nel godimento mistico).</a:t>
            </a:r>
          </a:p>
          <a:p>
            <a:pPr eaLnBrk="1" hangingPunct="1"/>
            <a:endParaRPr lang="it-IT" sz="1800" dirty="0" smtClean="0"/>
          </a:p>
          <a:p>
            <a:pPr eaLnBrk="1" hangingPunct="1"/>
            <a:endParaRPr lang="it-IT" sz="2000" dirty="0" smtClean="0"/>
          </a:p>
          <a:p>
            <a:pPr eaLnBrk="1" hangingPunct="1"/>
            <a:endParaRPr lang="it-IT" sz="2000" dirty="0" smtClean="0"/>
          </a:p>
        </p:txBody>
      </p:sp>
      <p:pic>
        <p:nvPicPr>
          <p:cNvPr id="922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196752"/>
            <a:ext cx="1681162" cy="471487"/>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1" name="Segnaposto data 2"/>
          <p:cNvSpPr txBox="1">
            <a:spLocks/>
          </p:cNvSpPr>
          <p:nvPr/>
        </p:nvSpPr>
        <p:spPr bwMode="auto">
          <a:xfrm>
            <a:off x="457200" y="6481763"/>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1400" b="1">
                <a:solidFill>
                  <a:srgbClr val="B40000"/>
                </a:solidFill>
              </a:rPr>
              <a:t>16/03/2012</a:t>
            </a:r>
          </a:p>
        </p:txBody>
      </p:sp>
      <p:sp>
        <p:nvSpPr>
          <p:cNvPr id="9222" name="Segnaposto piè di pagina 3"/>
          <p:cNvSpPr txBox="1">
            <a:spLocks/>
          </p:cNvSpPr>
          <p:nvPr/>
        </p:nvSpPr>
        <p:spPr bwMode="auto">
          <a:xfrm>
            <a:off x="3124200" y="6481763"/>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t-IT" sz="1400" b="1">
                <a:solidFill>
                  <a:srgbClr val="B40000"/>
                </a:solidFill>
              </a:rPr>
              <a:t>Dott. Daniele Benini</a:t>
            </a:r>
          </a:p>
        </p:txBody>
      </p:sp>
      <p:sp>
        <p:nvSpPr>
          <p:cNvPr id="9223" name="Segnaposto numero diapositiva 6"/>
          <p:cNvSpPr txBox="1">
            <a:spLocks/>
          </p:cNvSpPr>
          <p:nvPr/>
        </p:nvSpPr>
        <p:spPr bwMode="auto">
          <a:xfrm>
            <a:off x="8172450" y="6481763"/>
            <a:ext cx="5143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37437CE7-42BB-471A-9FC8-90B21E13B22B}" type="slidenum">
              <a:rPr lang="it-IT" sz="1400">
                <a:solidFill>
                  <a:srgbClr val="C00000"/>
                </a:solidFill>
              </a:rPr>
              <a:pPr algn="r" eaLnBrk="1" hangingPunct="1"/>
              <a:t>8</a:t>
            </a:fld>
            <a:endParaRPr lang="it-IT" sz="160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562074"/>
          </a:xfrm>
        </p:spPr>
        <p:txBody>
          <a:bodyPr/>
          <a:lstStyle/>
          <a:p>
            <a:pPr eaLnBrk="1" hangingPunct="1"/>
            <a:r>
              <a:rPr lang="it-IT" sz="4000" b="1" dirty="0" smtClean="0">
                <a:solidFill>
                  <a:srgbClr val="800080"/>
                </a:solidFill>
              </a:rPr>
              <a:t>GODIMENTO E PARLESSERE</a:t>
            </a:r>
            <a:endParaRPr lang="it-IT" sz="2800" b="1" dirty="0" smtClean="0">
              <a:solidFill>
                <a:srgbClr val="800080"/>
              </a:solidFill>
            </a:endParaRPr>
          </a:p>
        </p:txBody>
      </p:sp>
      <p:sp>
        <p:nvSpPr>
          <p:cNvPr id="10243" name="Rectangle 3"/>
          <p:cNvSpPr>
            <a:spLocks noGrp="1" noChangeArrowheads="1"/>
          </p:cNvSpPr>
          <p:nvPr>
            <p:ph type="body" idx="1"/>
          </p:nvPr>
        </p:nvSpPr>
        <p:spPr>
          <a:xfrm>
            <a:off x="251520" y="908720"/>
            <a:ext cx="8496944" cy="5472608"/>
          </a:xfrm>
        </p:spPr>
        <p:txBody>
          <a:bodyPr/>
          <a:lstStyle/>
          <a:p>
            <a:pPr algn="just" eaLnBrk="1" hangingPunct="1">
              <a:lnSpc>
                <a:spcPct val="80000"/>
              </a:lnSpc>
              <a:spcAft>
                <a:spcPts val="600"/>
              </a:spcAft>
            </a:pPr>
            <a:r>
              <a:rPr lang="it-IT" sz="2400" dirty="0" smtClean="0">
                <a:solidFill>
                  <a:schemeClr val="hlink"/>
                </a:solidFill>
              </a:rPr>
              <a:t>Il godimento è ciò che è sottratto a chi parla in quanto tale (perciò il neologismo di Lacan: “</a:t>
            </a:r>
            <a:r>
              <a:rPr lang="it-IT" sz="2400" dirty="0" err="1" smtClean="0">
                <a:solidFill>
                  <a:schemeClr val="hlink"/>
                </a:solidFill>
              </a:rPr>
              <a:t>parlessere</a:t>
            </a:r>
            <a:r>
              <a:rPr lang="it-IT" sz="2400" dirty="0" smtClean="0">
                <a:solidFill>
                  <a:schemeClr val="hlink"/>
                </a:solidFill>
              </a:rPr>
              <a:t>”).</a:t>
            </a:r>
          </a:p>
          <a:p>
            <a:pPr algn="just" eaLnBrk="1" hangingPunct="1">
              <a:lnSpc>
                <a:spcPct val="80000"/>
              </a:lnSpc>
              <a:spcAft>
                <a:spcPts val="600"/>
              </a:spcAft>
            </a:pPr>
            <a:r>
              <a:rPr lang="it-IT" sz="2400" dirty="0" smtClean="0">
                <a:solidFill>
                  <a:srgbClr val="0000FF"/>
                </a:solidFill>
              </a:rPr>
              <a:t>Miticamente si sa che il godimento era appannaggio del padre dell’orda di Totem e tabù, che teneva per sé tutte le donne.</a:t>
            </a:r>
          </a:p>
          <a:p>
            <a:pPr algn="just" eaLnBrk="1" hangingPunct="1">
              <a:lnSpc>
                <a:spcPct val="80000"/>
              </a:lnSpc>
              <a:spcAft>
                <a:spcPts val="600"/>
              </a:spcAft>
            </a:pPr>
            <a:r>
              <a:rPr lang="it-IT" sz="2000" dirty="0" smtClean="0">
                <a:solidFill>
                  <a:srgbClr val="000066"/>
                </a:solidFill>
              </a:rPr>
              <a:t>È anche il godimento simbiotico del bambino piccolo in braccio alla madre, che vorrebbe tenere tutta per sé, e se non intervenisse il padre a separarli, sorgerebbero dei problemi (per lui e per la madre).</a:t>
            </a:r>
          </a:p>
          <a:p>
            <a:pPr algn="just" eaLnBrk="1" hangingPunct="1">
              <a:lnSpc>
                <a:spcPct val="80000"/>
              </a:lnSpc>
              <a:spcAft>
                <a:spcPts val="600"/>
              </a:spcAft>
            </a:pPr>
            <a:r>
              <a:rPr lang="it-IT" sz="2400" dirty="0" smtClean="0">
                <a:solidFill>
                  <a:srgbClr val="6600CC"/>
                </a:solidFill>
              </a:rPr>
              <a:t>Quindi il godimento è fisiologicamente sottratto/interdetto a chi – grazie alla separazione rispetto al godimento originario – entra nel linguaggio acquisendo i significanti necessari per articolare il proprio discorso.</a:t>
            </a:r>
          </a:p>
          <a:p>
            <a:pPr algn="just" eaLnBrk="1" hangingPunct="1">
              <a:lnSpc>
                <a:spcPct val="80000"/>
              </a:lnSpc>
              <a:spcAft>
                <a:spcPts val="300"/>
              </a:spcAft>
            </a:pPr>
            <a:r>
              <a:rPr lang="it-IT" sz="2400" dirty="0" smtClean="0">
                <a:solidFill>
                  <a:srgbClr val="660066"/>
                </a:solidFill>
              </a:rPr>
              <a:t>Occorre tenere presente la conclusione dello scritto di Lacan “Sovversione del soggetto”: </a:t>
            </a:r>
            <a:r>
              <a:rPr lang="it-IT" sz="2400" dirty="0" smtClean="0">
                <a:solidFill>
                  <a:srgbClr val="FF0066"/>
                </a:solidFill>
              </a:rPr>
              <a:t>«</a:t>
            </a:r>
            <a:r>
              <a:rPr lang="it-IT" sz="2400" dirty="0">
                <a:solidFill>
                  <a:srgbClr val="FF0066"/>
                </a:solidFill>
              </a:rPr>
              <a:t>L</a:t>
            </a:r>
            <a:r>
              <a:rPr lang="it-IT" sz="2400" dirty="0" smtClean="0">
                <a:solidFill>
                  <a:srgbClr val="FF0066"/>
                </a:solidFill>
              </a:rPr>
              <a:t>a castrazione vuol dire che bisogna che il godimento sia rifiutato perché possa essere raggiunto sulla scala rovesciata della Legge del desiderio».</a:t>
            </a:r>
            <a:r>
              <a:rPr lang="it-IT" sz="2400" dirty="0" smtClean="0"/>
              <a:t> </a:t>
            </a:r>
            <a:r>
              <a:rPr lang="it-IT" sz="1600" dirty="0" smtClean="0"/>
              <a:t>(Scritti, vol. II, p. 830).</a:t>
            </a:r>
          </a:p>
        </p:txBody>
      </p:sp>
      <p:sp>
        <p:nvSpPr>
          <p:cNvPr id="10244" name="Segnaposto data 2"/>
          <p:cNvSpPr txBox="1">
            <a:spLocks/>
          </p:cNvSpPr>
          <p:nvPr/>
        </p:nvSpPr>
        <p:spPr bwMode="auto">
          <a:xfrm>
            <a:off x="457200" y="6481763"/>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1400" b="1">
                <a:solidFill>
                  <a:srgbClr val="B40000"/>
                </a:solidFill>
              </a:rPr>
              <a:t>16/03/2012</a:t>
            </a:r>
          </a:p>
        </p:txBody>
      </p:sp>
      <p:sp>
        <p:nvSpPr>
          <p:cNvPr id="10245" name="Segnaposto piè di pagina 3"/>
          <p:cNvSpPr txBox="1">
            <a:spLocks/>
          </p:cNvSpPr>
          <p:nvPr/>
        </p:nvSpPr>
        <p:spPr bwMode="auto">
          <a:xfrm>
            <a:off x="3124200" y="6481763"/>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t-IT" sz="1400" b="1">
                <a:solidFill>
                  <a:srgbClr val="B40000"/>
                </a:solidFill>
              </a:rPr>
              <a:t>Dott. Daniele Benini</a:t>
            </a:r>
          </a:p>
        </p:txBody>
      </p:sp>
      <p:sp>
        <p:nvSpPr>
          <p:cNvPr id="10246" name="Segnaposto numero diapositiva 6"/>
          <p:cNvSpPr txBox="1">
            <a:spLocks/>
          </p:cNvSpPr>
          <p:nvPr/>
        </p:nvSpPr>
        <p:spPr bwMode="auto">
          <a:xfrm>
            <a:off x="8172450" y="6481763"/>
            <a:ext cx="5143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A34A1ED-BEDB-4E27-99F1-021F576410FA}" type="slidenum">
              <a:rPr lang="it-IT" sz="1400">
                <a:solidFill>
                  <a:srgbClr val="C00000"/>
                </a:solidFill>
              </a:rPr>
              <a:pPr algn="r" eaLnBrk="1" hangingPunct="1"/>
              <a:t>9</a:t>
            </a:fld>
            <a:endParaRPr lang="it-IT" sz="160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7681</TotalTime>
  <Words>1580</Words>
  <Application>Microsoft Office PowerPoint</Application>
  <PresentationFormat>Presentazione su schermo (4:3)</PresentationFormat>
  <Paragraphs>124</Paragraphs>
  <Slides>12</Slides>
  <Notes>2</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Struttura predefinita</vt:lpstr>
      <vt:lpstr>La donna sintomo dell’uomo? </vt:lpstr>
      <vt:lpstr>           Oppure: La donna sinthomo dell’uomo?  </vt:lpstr>
      <vt:lpstr>Il sint[h]omo è godimento (Lacan, sem. XIII, L’oggetto della psicoanalisi, inedito, seduta del 27 aprile 1966)</vt:lpstr>
      <vt:lpstr>Formule della sessuazione (sguardo d’assieme della parte superiore)</vt:lpstr>
      <vt:lpstr>Formule della sessuazione parte superiore, lato uomo (a sinistra) I parte</vt:lpstr>
      <vt:lpstr>Formule della sessuazione parte superiore, lato uomo (a sinistra) II parte</vt:lpstr>
      <vt:lpstr>Formule della sessuazione parte superiore, lato donna (a destra) I parte</vt:lpstr>
      <vt:lpstr>Formule della sessuazione parte superiore, lato donna (a destra) II parte</vt:lpstr>
      <vt:lpstr>GODIMENTO E PARLESSERE</vt:lpstr>
      <vt:lpstr>I due modi di godimento (nelle formule della sessuazione): godimento fallico (J) e godimento Altro (JA)</vt:lpstr>
      <vt:lpstr>Ora il secondo godimento: Il godimento Altro (JA)</vt:lpstr>
      <vt:lpstr>Il godimento mistico, aspetto particolare del godimento Altro (JA)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Bart Simpson</dc:creator>
  <cp:lastModifiedBy>Bart Simpson</cp:lastModifiedBy>
  <cp:revision>160</cp:revision>
  <cp:lastPrinted>2012-03-15T10:10:00Z</cp:lastPrinted>
  <dcterms:created xsi:type="dcterms:W3CDTF">2012-01-29T14:02:26Z</dcterms:created>
  <dcterms:modified xsi:type="dcterms:W3CDTF">2012-03-16T15:48:21Z</dcterms:modified>
</cp:coreProperties>
</file>